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24"/>
  </p:notesMasterIdLst>
  <p:handoutMasterIdLst>
    <p:handoutMasterId r:id="rId25"/>
  </p:handoutMasterIdLst>
  <p:sldIdLst>
    <p:sldId id="277" r:id="rId7"/>
    <p:sldId id="2076136264" r:id="rId8"/>
    <p:sldId id="2076136245" r:id="rId9"/>
    <p:sldId id="336" r:id="rId10"/>
    <p:sldId id="2076136428" r:id="rId11"/>
    <p:sldId id="2076136436" r:id="rId12"/>
    <p:sldId id="2076136429" r:id="rId13"/>
    <p:sldId id="2076136430" r:id="rId14"/>
    <p:sldId id="2076136431" r:id="rId15"/>
    <p:sldId id="2076136432" r:id="rId16"/>
    <p:sldId id="2076136433" r:id="rId17"/>
    <p:sldId id="2076136434" r:id="rId18"/>
    <p:sldId id="1886" r:id="rId19"/>
    <p:sldId id="2076136438" r:id="rId20"/>
    <p:sldId id="2076136258" r:id="rId21"/>
    <p:sldId id="2076136260" r:id="rId22"/>
    <p:sldId id="207613626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1682" autoAdjust="0"/>
  </p:normalViewPr>
  <p:slideViewPr>
    <p:cSldViewPr snapToGrid="0">
      <p:cViewPr varScale="1">
        <p:scale>
          <a:sx n="94" d="100"/>
          <a:sy n="94" d="100"/>
        </p:scale>
        <p:origin x="33" y="24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279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2/15/2020 2:04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2/15/2020 1:44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FD7BA0E4-0619-4600-AFAC-98DD72F6AEB0}" type="datetime8">
              <a:rPr lang="en-US" smtClean="0"/>
              <a:t>2/15/2020 1:44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80012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2/15/2020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132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1:44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01141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1:44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58541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1:44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91127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1:44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5712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1:44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49751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1:44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29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FD7BA0E4-0619-4600-AFAC-98DD72F6AEB0}" type="datetime8">
              <a:rPr lang="en-US" smtClean="0"/>
              <a:t>2/15/2020 1:44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07839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jp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fi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62495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id="{49CE73A1-CB84-4214-9644-4CC4810F21A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3" name="Picture 22">
            <a:extLst>
              <a:ext uri="{FF2B5EF4-FFF2-40B4-BE49-F238E27FC236}">
                <a16:creationId xmlns:a16="http://schemas.microsoft.com/office/drawing/2014/main" id="{4E4494E8-A4CB-4DFA-B726-D555D5A4C57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spTree>
    <p:extLst>
      <p:ext uri="{BB962C8B-B14F-4D97-AF65-F5344CB8AC3E}">
        <p14:creationId xmlns:p14="http://schemas.microsoft.com/office/powerpoint/2010/main" val="227578046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53A76-314D-4CF1-BB32-0142A31A22DB}"/>
              </a:ext>
            </a:extLst>
          </p:cNvPr>
          <p:cNvSpPr>
            <a:spLocks noGrp="1"/>
          </p:cNvSpPr>
          <p:nvPr>
            <p:ph type="dt" sz="half" idx="10"/>
          </p:nvPr>
        </p:nvSpPr>
        <p:spPr/>
        <p:txBody>
          <a:bodyPr/>
          <a:lstStyle/>
          <a:p>
            <a:fld id="{D5F645B3-BBED-4308-8800-55405113B090}" type="datetimeFigureOut">
              <a:rPr lang="en-IN" smtClean="0"/>
              <a:t>15-02-2020</a:t>
            </a:fld>
            <a:endParaRPr lang="en-IN"/>
          </a:p>
        </p:txBody>
      </p:sp>
      <p:sp>
        <p:nvSpPr>
          <p:cNvPr id="4" name="Footer Placeholder 3">
            <a:extLst>
              <a:ext uri="{FF2B5EF4-FFF2-40B4-BE49-F238E27FC236}">
                <a16:creationId xmlns:a16="http://schemas.microsoft.com/office/drawing/2014/main" id="{5A4ED5C5-FDE9-4FFA-B376-B3DDDDB154F3}"/>
              </a:ext>
            </a:extLst>
          </p:cNvPr>
          <p:cNvSpPr>
            <a:spLocks noGrp="1"/>
          </p:cNvSpPr>
          <p:nvPr>
            <p:ph type="ftr" sz="quarter" idx="11"/>
          </p:nvPr>
        </p:nvSpPr>
        <p:spPr/>
        <p:txBody>
          <a:bodyPr/>
          <a:lstStyle/>
          <a:p>
            <a:r>
              <a:rPr lang="en-US" dirty="0"/>
              <a:t>@GPPBootcampBLR  #GPPBootcampBLR</a:t>
            </a:r>
          </a:p>
          <a:p>
            <a:endParaRPr lang="en-IN" dirty="0"/>
          </a:p>
        </p:txBody>
      </p:sp>
      <p:sp>
        <p:nvSpPr>
          <p:cNvPr id="5" name="Slide Number Placeholder 4">
            <a:extLst>
              <a:ext uri="{FF2B5EF4-FFF2-40B4-BE49-F238E27FC236}">
                <a16:creationId xmlns:a16="http://schemas.microsoft.com/office/drawing/2014/main" id="{744F933E-81DD-4286-9402-E83874CB6F3D}"/>
              </a:ext>
            </a:extLst>
          </p:cNvPr>
          <p:cNvSpPr>
            <a:spLocks noGrp="1"/>
          </p:cNvSpPr>
          <p:nvPr>
            <p:ph type="sldNum" sz="quarter" idx="12"/>
          </p:nvPr>
        </p:nvSpPr>
        <p:spPr/>
        <p:txBody>
          <a:bodyPr/>
          <a:lstStyle/>
          <a:p>
            <a:fld id="{C94680CB-AC2C-4275-BB96-696CE0A0B5E0}" type="slidenum">
              <a:rPr lang="en-IN" smtClean="0"/>
              <a:t>‹#›</a:t>
            </a:fld>
            <a:endParaRPr lang="en-IN"/>
          </a:p>
        </p:txBody>
      </p:sp>
      <p:pic>
        <p:nvPicPr>
          <p:cNvPr id="11" name="Picture 2" descr="https://upload.wikimedia.org/wikipedia/commons/thumb/9/96/Microsoft_logo_(2012).svg/2000px-Microsoft_logo_(2012).svg.png">
            <a:extLst>
              <a:ext uri="{FF2B5EF4-FFF2-40B4-BE49-F238E27FC236}">
                <a16:creationId xmlns:a16="http://schemas.microsoft.com/office/drawing/2014/main" id="{1AEF5B12-C8DC-437E-8EB2-AFA7819E271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24376" y="6228577"/>
            <a:ext cx="1714034"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food&#10;&#10;Description automatically generated">
            <a:extLst>
              <a:ext uri="{FF2B5EF4-FFF2-40B4-BE49-F238E27FC236}">
                <a16:creationId xmlns:a16="http://schemas.microsoft.com/office/drawing/2014/main" id="{2DC6CA33-BF3A-4045-A482-6F272B387F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7915" y="179029"/>
            <a:ext cx="1650495" cy="1717551"/>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0F67967B-05FC-4326-BF04-820213ADE8D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1289" y="179483"/>
            <a:ext cx="1309367" cy="1309367"/>
          </a:xfrm>
          <a:prstGeom prst="rect">
            <a:avLst/>
          </a:prstGeom>
        </p:spPr>
      </p:pic>
      <p:pic>
        <p:nvPicPr>
          <p:cNvPr id="10" name="Picture 9" descr="A drawing of a face&#10;&#10;Description automatically generated">
            <a:extLst>
              <a:ext uri="{FF2B5EF4-FFF2-40B4-BE49-F238E27FC236}">
                <a16:creationId xmlns:a16="http://schemas.microsoft.com/office/drawing/2014/main" id="{3E3B97B5-9419-4EEC-ADF9-2AF4D51DE50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20726" y="179483"/>
            <a:ext cx="1314626" cy="1309367"/>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1A2B6C8C-9ADF-4F12-A29D-B973FB14BF9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535422" y="179483"/>
            <a:ext cx="1309367" cy="1309367"/>
          </a:xfrm>
          <a:prstGeom prst="rect">
            <a:avLst/>
          </a:prstGeom>
        </p:spPr>
      </p:pic>
      <p:pic>
        <p:nvPicPr>
          <p:cNvPr id="15" name="Picture 14" descr="A picture containing drawing, ball&#10;&#10;Description automatically generated">
            <a:extLst>
              <a:ext uri="{FF2B5EF4-FFF2-40B4-BE49-F238E27FC236}">
                <a16:creationId xmlns:a16="http://schemas.microsoft.com/office/drawing/2014/main" id="{87045AAD-EF97-47F9-9EE2-107AD803771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074235" y="179483"/>
            <a:ext cx="1309367" cy="1309367"/>
          </a:xfrm>
          <a:prstGeom prst="rect">
            <a:avLst/>
          </a:prstGeom>
        </p:spPr>
      </p:pic>
    </p:spTree>
    <p:extLst>
      <p:ext uri="{BB962C8B-B14F-4D97-AF65-F5344CB8AC3E}">
        <p14:creationId xmlns:p14="http://schemas.microsoft.com/office/powerpoint/2010/main" val="26953276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rgbClr val="002060"/>
                </a:solidFill>
                <a:latin typeface="Quicksand" pitchFamily="2" charset="0"/>
              </a:rPr>
              <a:t>Sponsors</a:t>
            </a:r>
          </a:p>
        </p:txBody>
      </p:sp>
    </p:spTree>
    <p:extLst>
      <p:ext uri="{BB962C8B-B14F-4D97-AF65-F5344CB8AC3E}">
        <p14:creationId xmlns:p14="http://schemas.microsoft.com/office/powerpoint/2010/main" val="860935546"/>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8069011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72503" y="1905590"/>
            <a:ext cx="10515600" cy="1325563"/>
          </a:xfrm>
        </p:spPr>
        <p:txBody>
          <a:bodyPr/>
          <a:lstStyle>
            <a:lvl1pPr>
              <a:defRPr>
                <a:solidFill>
                  <a:srgbClr val="43444A"/>
                </a:solidFill>
              </a:defRPr>
            </a:lvl1pPr>
          </a:lstStyle>
          <a:p>
            <a:r>
              <a:rPr lang="en-US"/>
              <a:t>Click to edit Master title style</a:t>
            </a:r>
          </a:p>
        </p:txBody>
      </p:sp>
      <p:pic>
        <p:nvPicPr>
          <p:cNvPr id="6" name="Picture 5" descr="A picture containing food&#10;&#10;Description automatically generated">
            <a:extLst>
              <a:ext uri="{FF2B5EF4-FFF2-40B4-BE49-F238E27FC236}">
                <a16:creationId xmlns:a16="http://schemas.microsoft.com/office/drawing/2014/main" id="{03AB26A6-DAF4-4F80-A674-94D653B214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2910" y="177970"/>
            <a:ext cx="1609968" cy="1675377"/>
          </a:xfrm>
          <a:prstGeom prst="rect">
            <a:avLst/>
          </a:prstGeom>
        </p:spPr>
      </p:pic>
    </p:spTree>
    <p:extLst>
      <p:ext uri="{BB962C8B-B14F-4D97-AF65-F5344CB8AC3E}">
        <p14:creationId xmlns:p14="http://schemas.microsoft.com/office/powerpoint/2010/main" val="1159845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vent presentation">
    <p:spTree>
      <p:nvGrpSpPr>
        <p:cNvPr id="1" name=""/>
        <p:cNvGrpSpPr/>
        <p:nvPr/>
      </p:nvGrpSpPr>
      <p:grpSpPr>
        <a:xfrm>
          <a:off x="0" y="0"/>
          <a:ext cx="0" cy="0"/>
          <a:chOff x="0" y="0"/>
          <a:chExt cx="0" cy="0"/>
        </a:xfrm>
      </p:grpSpPr>
      <p:pic>
        <p:nvPicPr>
          <p:cNvPr id="3" name="Picture 2" descr="A picture containing food&#10;&#10;Description automatically generated">
            <a:extLst>
              <a:ext uri="{FF2B5EF4-FFF2-40B4-BE49-F238E27FC236}">
                <a16:creationId xmlns:a16="http://schemas.microsoft.com/office/drawing/2014/main" id="{688FDF11-5084-43A1-8E99-26F460BA10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6477" y="233203"/>
            <a:ext cx="1584150" cy="1648510"/>
          </a:xfrm>
          <a:prstGeom prst="rect">
            <a:avLst/>
          </a:prstGeom>
        </p:spPr>
      </p:pic>
    </p:spTree>
    <p:extLst>
      <p:ext uri="{BB962C8B-B14F-4D97-AF65-F5344CB8AC3E}">
        <p14:creationId xmlns:p14="http://schemas.microsoft.com/office/powerpoint/2010/main" val="1899872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t>
            </a:r>
          </a:p>
        </p:txBody>
      </p:sp>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89679"/>
            <a:ext cx="4075714" cy="387798"/>
          </a:xfrm>
          <a:noFill/>
        </p:spPr>
        <p:txBody>
          <a:bodyPr wrap="square" lIns="0" tIns="0" rIns="0" bIns="0" anchor="b" anchorCtr="0">
            <a:spAutoFit/>
          </a:bodyPr>
          <a:lstStyle>
            <a:lvl1pPr>
              <a:defRPr sz="2800" b="1" spc="-50" baseline="0">
                <a:solidFill>
                  <a:srgbClr val="002060"/>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295500" y="-222688"/>
            <a:ext cx="3716391" cy="283154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solidFill>
                  <a:schemeClr val="bg2">
                    <a:lumMod val="25000"/>
                  </a:schemeClr>
                </a:solidFill>
              </a:rPr>
            </a:br>
            <a:r>
              <a:rPr lang="es-ES" sz="2800" b="0" i="0" kern="1200" cap="none" spc="-50" baseline="0" dirty="0">
                <a:ln w="3175">
                  <a:noFill/>
                </a:ln>
                <a:solidFill>
                  <a:schemeClr val="bg2">
                    <a:lumMod val="25000"/>
                  </a:schemeClr>
                </a:solidFill>
                <a:effectLst/>
                <a:latin typeface="Quicksand" pitchFamily="2" charset="0"/>
                <a:ea typeface="+mn-ea"/>
                <a:cs typeface="Segoe UI" panose="020B0502040204020203" pitchFamily="34" charset="0"/>
              </a:rPr>
              <a:t>Help us grow!</a:t>
            </a:r>
          </a:p>
          <a:p>
            <a:pPr algn="ctr"/>
            <a:endParaRPr lang="es-ES" sz="2400" b="1" dirty="0">
              <a:solidFill>
                <a:schemeClr val="bg2">
                  <a:lumMod val="25000"/>
                </a:schemeClr>
              </a:solidFill>
            </a:endParaRPr>
          </a:p>
          <a:p>
            <a:pPr marL="0" marR="0" lvl="0" indent="0" algn="ctr" defTabSz="932742" rtl="0" eaLnBrk="1" fontAlgn="auto" latinLnBrk="0" hangingPunct="1">
              <a:lnSpc>
                <a:spcPct val="100000"/>
              </a:lnSpc>
              <a:spcBef>
                <a:spcPct val="0"/>
              </a:spcBef>
              <a:spcAft>
                <a:spcPts val="0"/>
              </a:spcAft>
              <a:buClrTx/>
              <a:buSzTx/>
              <a:buFontTx/>
              <a:buNone/>
              <a:tabLst/>
              <a:defRPr/>
            </a:pPr>
            <a:r>
              <a:rPr lang="en-US" sz="2000" dirty="0"/>
              <a:t>@GPPBootcampBLR  #GPPBootcampBLR</a:t>
            </a:r>
          </a:p>
          <a:p>
            <a:pPr marL="0" marR="0" lvl="0" indent="0" algn="ctr" defTabSz="932742" rtl="0" eaLnBrk="1" fontAlgn="auto" latinLnBrk="0" hangingPunct="1">
              <a:lnSpc>
                <a:spcPct val="100000"/>
              </a:lnSpc>
              <a:spcBef>
                <a:spcPct val="0"/>
              </a:spcBef>
              <a:spcAft>
                <a:spcPts val="0"/>
              </a:spcAft>
              <a:buClrTx/>
              <a:buSzTx/>
              <a:buFontTx/>
              <a:buNone/>
              <a:tabLst/>
              <a:defRPr/>
            </a:pPr>
            <a:r>
              <a:rPr lang="en-US" sz="2000" dirty="0">
                <a:latin typeface="Segoe UI Semibold" panose="020B0702040204020203" pitchFamily="34" charset="0"/>
                <a:cs typeface="Segoe UI Semibold" panose="020B0702040204020203" pitchFamily="34" charset="0"/>
              </a:rPr>
              <a:t>#GlobalPowerPlatformBootcamp</a:t>
            </a:r>
          </a:p>
          <a:p>
            <a:pPr marL="0" marR="0" lvl="0" indent="0" algn="ctr" defTabSz="932742" rtl="0" eaLnBrk="1" fontAlgn="auto" latinLnBrk="0" hangingPunct="1">
              <a:lnSpc>
                <a:spcPct val="100000"/>
              </a:lnSpc>
              <a:spcBef>
                <a:spcPct val="0"/>
              </a:spcBef>
              <a:spcAft>
                <a:spcPts val="0"/>
              </a:spcAft>
              <a:buClrTx/>
              <a:buSzTx/>
              <a:buFontTx/>
              <a:buNone/>
              <a:tabLst/>
              <a:defRPr/>
            </a:pPr>
            <a:endParaRPr lang="en-US" sz="2400" dirty="0"/>
          </a:p>
          <a:p>
            <a:pPr algn="ctr"/>
            <a:endParaRPr lang="es-ES" sz="2400" b="1" dirty="0">
              <a:solidFill>
                <a:schemeClr val="bg2">
                  <a:lumMod val="25000"/>
                </a:schemeClr>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a:solidFill>
                  <a:srgbClr val="002060"/>
                </a:solidFill>
                <a:latin typeface="Quicksand" pitchFamily="2" charset="0"/>
              </a:rPr>
              <a:t>Thanks!</a:t>
            </a:r>
          </a:p>
        </p:txBody>
      </p:sp>
      <p:pic>
        <p:nvPicPr>
          <p:cNvPr id="7" name="Picture 6" descr="A picture containing drawing&#10;&#10;Description automatically generated">
            <a:extLst>
              <a:ext uri="{FF2B5EF4-FFF2-40B4-BE49-F238E27FC236}">
                <a16:creationId xmlns:a16="http://schemas.microsoft.com/office/drawing/2014/main" id="{5946E7F2-377E-41B8-B08D-9FB8D38D51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2992" y="4853779"/>
            <a:ext cx="3186080" cy="126853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8A8A7C71-DDA3-4A9F-9476-D1FC768ADB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52966" y="4784554"/>
            <a:ext cx="2359786" cy="1327144"/>
          </a:xfrm>
          <a:prstGeom prst="rect">
            <a:avLst/>
          </a:prstGeom>
        </p:spPr>
      </p:pic>
      <p:pic>
        <p:nvPicPr>
          <p:cNvPr id="3" name="Picture 2" descr="A picture containing tree, plant&#10;&#10;Description automatically generated">
            <a:extLst>
              <a:ext uri="{FF2B5EF4-FFF2-40B4-BE49-F238E27FC236}">
                <a16:creationId xmlns:a16="http://schemas.microsoft.com/office/drawing/2014/main" id="{8631B10D-B532-4057-A45C-BAB6873229F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31769" y="770844"/>
            <a:ext cx="937169" cy="937169"/>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3148BF4F-34D4-4B79-92EB-3333223C65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261" y="5026719"/>
            <a:ext cx="2751513" cy="1015264"/>
          </a:xfrm>
          <a:prstGeom prst="rect">
            <a:avLst/>
          </a:prstGeom>
        </p:spPr>
      </p:pic>
    </p:spTree>
    <p:extLst>
      <p:ext uri="{BB962C8B-B14F-4D97-AF65-F5344CB8AC3E}">
        <p14:creationId xmlns:p14="http://schemas.microsoft.com/office/powerpoint/2010/main" val="3814017949"/>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1.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10" r:id="rId32"/>
    <p:sldLayoutId id="2147484913" r:id="rId33"/>
    <p:sldLayoutId id="2147484914" r:id="rId34"/>
    <p:sldLayoutId id="2147484915" r:id="rId35"/>
    <p:sldLayoutId id="2147484916" r:id="rId36"/>
    <p:sldLayoutId id="2147484917" r:id="rId37"/>
    <p:sldLayoutId id="2147484918" r:id="rId38"/>
    <p:sldLayoutId id="2147484919"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witter.com/GPPBootcampBLR" TargetMode="Externa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9.jpeg"/><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6.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idx="4294967295"/>
          </p:nvPr>
        </p:nvSpPr>
        <p:spPr>
          <a:xfrm>
            <a:off x="1262116" y="931785"/>
            <a:ext cx="4176713" cy="2381250"/>
          </a:xfrm>
        </p:spPr>
        <p:txBody>
          <a:bodyPr vert="horz" lIns="91440" tIns="45720" rIns="91440" bIns="0" rtlCol="0" anchor="b">
            <a:normAutofit/>
          </a:bodyPr>
          <a:lstStyle/>
          <a:p>
            <a:r>
              <a:rPr lang="en-US" sz="4100" dirty="0">
                <a:latin typeface="Gill Sans MT" panose="020B0502020104020203" pitchFamily="34" charset="0"/>
              </a:rPr>
              <a:t>  </a:t>
            </a:r>
          </a:p>
        </p:txBody>
      </p:sp>
      <p:pic>
        <p:nvPicPr>
          <p:cNvPr id="1026" name="Picture 2" descr="https://www.powerplatformbootcamp.com/LogoBootCamp.png">
            <a:extLst>
              <a:ext uri="{FF2B5EF4-FFF2-40B4-BE49-F238E27FC236}">
                <a16:creationId xmlns:a16="http://schemas.microsoft.com/office/drawing/2014/main" id="{DD9345C0-558B-45C5-A5D1-409C83142F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11791"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7437E5-643D-43CF-9EFE-510E23AB4E19}"/>
              </a:ext>
            </a:extLst>
          </p:cNvPr>
          <p:cNvSpPr txBox="1"/>
          <p:nvPr/>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17" name="Rectangle 16">
            <a:extLst>
              <a:ext uri="{FF2B5EF4-FFF2-40B4-BE49-F238E27FC236}">
                <a16:creationId xmlns:a16="http://schemas.microsoft.com/office/drawing/2014/main" id="{39585232-FA53-4E4B-A4E8-B2BCDE46B309}"/>
              </a:ext>
            </a:extLst>
          </p:cNvPr>
          <p:cNvSpPr/>
          <p:nvPr/>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dirty="0"/>
              <a:t>@GPPBootcampBLR                                 #GPPBootcampBLR                                             </a:t>
            </a:r>
            <a:r>
              <a:rPr lang="en-US" dirty="0">
                <a:latin typeface="Segoe UI Semibold" panose="020B0702040204020203" pitchFamily="34" charset="0"/>
                <a:cs typeface="Segoe UI Semibold" panose="020B0702040204020203" pitchFamily="34" charset="0"/>
              </a:rPr>
              <a:t>#GlobalPowerPlatformBootcamp</a:t>
            </a:r>
          </a:p>
        </p:txBody>
      </p:sp>
      <p:cxnSp>
        <p:nvCxnSpPr>
          <p:cNvPr id="26" name="Straight Connector 25">
            <a:extLst>
              <a:ext uri="{FF2B5EF4-FFF2-40B4-BE49-F238E27FC236}">
                <a16:creationId xmlns:a16="http://schemas.microsoft.com/office/drawing/2014/main" id="{A2F06F10-D40F-4233-9375-2BF19B5110D2}"/>
              </a:ext>
            </a:extLst>
          </p:cNvPr>
          <p:cNvCxnSpPr>
            <a:cxnSpLocks/>
          </p:cNvCxnSpPr>
          <p:nvPr/>
        </p:nvCxnSpPr>
        <p:spPr>
          <a:xfrm>
            <a:off x="1396257"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767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 to multiple audiences</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300373" y="1052340"/>
            <a:ext cx="3694632" cy="480131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Create Portals for users outside your organizations as well as internal employees.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Enable a variety of commercial login providers like Microsoft Account, LinkedIn, Facebook as well as enterprise Identity Providers like Azure AD B2C,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Okta</a:t>
            </a:r>
            <a:r>
              <a:rPr kumimoji="0" lang="en-US" sz="1800" b="0" i="0" u="none" strike="noStrike" kern="1200" cap="none" spc="0" normalizeH="0" baseline="0" noProof="0" dirty="0">
                <a:ln>
                  <a:noFill/>
                </a:ln>
                <a:solidFill>
                  <a:srgbClr val="282828"/>
                </a:solidFill>
                <a:effectLst/>
                <a:uLnTx/>
                <a:uFillTx/>
                <a:latin typeface="Segoe UI"/>
                <a:ea typeface="+mn-ea"/>
                <a:cs typeface="+mn-cs"/>
              </a:rPr>
              <a:t>, Auth0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Enable Self Service Registration for end users or extend it to select users.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Enable Anonymous access for select content.</a:t>
            </a:r>
            <a:endParaRPr lang="en-US" dirty="0">
              <a:solidFill>
                <a:srgbClr val="282828"/>
              </a:solidFill>
              <a:latin typeface="Segoe UI"/>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720" y="1179838"/>
            <a:ext cx="7275718" cy="437865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a:extLst>
              <a:ext uri="{FF2B5EF4-FFF2-40B4-BE49-F238E27FC236}">
                <a16:creationId xmlns:a16="http://schemas.microsoft.com/office/drawing/2014/main" id="{81075F09-F320-4C7A-95AC-5CC3480A8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60331" y="3201825"/>
            <a:ext cx="6043448" cy="3605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18223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Create Pixel perfect, responsive and multilingual sites</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300373" y="1052340"/>
            <a:ext cx="3694632" cy="563231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Create pixel perfect websites using your own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css</a:t>
            </a:r>
            <a:r>
              <a:rPr kumimoji="0" lang="en-US" sz="1800" b="0" i="0" u="none" strike="noStrike" kern="1200" cap="none" spc="0" normalizeH="0" baseline="0" noProof="0" dirty="0">
                <a:ln>
                  <a:noFill/>
                </a:ln>
                <a:solidFill>
                  <a:srgbClr val="282828"/>
                </a:solidFill>
                <a:effectLst/>
                <a:uLnTx/>
                <a:uFillTx/>
                <a:latin typeface="Segoe UI"/>
                <a:ea typeface="+mn-ea"/>
                <a:cs typeface="+mn-cs"/>
              </a:rPr>
              <a:t> or inline styles.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Use bootstrap themes to create responsive sites which work on every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Supports 43 base CDS languages (everything except RTL).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82828"/>
                </a:solidFill>
                <a:latin typeface="Segoe UI"/>
              </a:rPr>
              <a:t>Supports</a:t>
            </a:r>
            <a:r>
              <a:rPr kumimoji="0" lang="en-US" sz="1800" b="0" i="0" u="none" strike="noStrike" kern="1200" cap="none" spc="0" normalizeH="0" baseline="0" noProof="0" dirty="0">
                <a:ln>
                  <a:noFill/>
                </a:ln>
                <a:solidFill>
                  <a:srgbClr val="282828"/>
                </a:solidFill>
                <a:effectLst/>
                <a:uLnTx/>
                <a:uFillTx/>
                <a:latin typeface="Segoe UI"/>
                <a:ea typeface="+mn-ea"/>
                <a:cs typeface="+mn-cs"/>
              </a:rPr>
              <a:t> language variations (like English(UK), French(Canadian)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etc</a:t>
            </a:r>
            <a:r>
              <a:rPr kumimoji="0" lang="en-US" sz="1800" b="0" i="0" u="none" strike="noStrike" kern="1200" cap="none" spc="0" normalizeH="0" baseline="0" noProof="0" dirty="0">
                <a:ln>
                  <a:noFill/>
                </a:ln>
                <a:solidFill>
                  <a:srgbClr val="282828"/>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Fully accessible controls conforming to various standards.</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282828"/>
              </a:solidFill>
              <a:latin typeface="Segoe UI"/>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6424" y="459704"/>
            <a:ext cx="7043176" cy="422495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Picture 2">
            <a:extLst>
              <a:ext uri="{FF2B5EF4-FFF2-40B4-BE49-F238E27FC236}">
                <a16:creationId xmlns:a16="http://schemas.microsoft.com/office/drawing/2014/main" id="{81075F09-F320-4C7A-95AC-5CC3480A8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85878" y="4111934"/>
            <a:ext cx="1420244" cy="25701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C87A5B63-9348-4FCD-9570-40829B1AD7B8}"/>
              </a:ext>
            </a:extLst>
          </p:cNvPr>
          <p:cNvPicPr>
            <a:picLocks noChangeAspect="1"/>
          </p:cNvPicPr>
          <p:nvPr/>
        </p:nvPicPr>
        <p:blipFill>
          <a:blip r:embed="rId5"/>
          <a:stretch>
            <a:fillRect/>
          </a:stretch>
        </p:blipFill>
        <p:spPr>
          <a:xfrm>
            <a:off x="663689" y="4086054"/>
            <a:ext cx="4330639" cy="2596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4547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Profile Management and Security Model</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300373" y="1052340"/>
            <a:ext cx="3694632"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282828"/>
                </a:solidFill>
              </a:rPr>
              <a:t>All Portal users are modelled as contacts in CDS database.</a:t>
            </a:r>
          </a:p>
          <a:p>
            <a:pPr marL="285750" indent="-285750">
              <a:buFont typeface="Arial" panose="020B0604020202020204" pitchFamily="34" charset="0"/>
              <a:buChar char="•"/>
            </a:pPr>
            <a:endParaRPr lang="en-US" dirty="0">
              <a:solidFill>
                <a:srgbClr val="282828"/>
              </a:solidFill>
            </a:endParaRPr>
          </a:p>
          <a:p>
            <a:pPr marL="285750" indent="-285750">
              <a:buFont typeface="Arial" panose="020B0604020202020204" pitchFamily="34" charset="0"/>
              <a:buChar char="•"/>
            </a:pPr>
            <a:r>
              <a:rPr lang="en-US" dirty="0">
                <a:solidFill>
                  <a:srgbClr val="282828"/>
                </a:solidFill>
              </a:rPr>
              <a:t>Contact/Account based security model optimized for B2C as well as B2B interactions.</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82828"/>
                </a:solidFill>
                <a:latin typeface="Segoe UI"/>
              </a:rPr>
              <a:t>Self Service Profile Management right within the portal.</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Allow users to link identities from multiple identity providers.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1720" y="1188653"/>
            <a:ext cx="7275718" cy="4361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1075F09-F320-4C7A-95AC-5CC3480A8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56857" y="3271026"/>
            <a:ext cx="6043448" cy="3586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08721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144000" cy="553998"/>
          </a:xfrm>
        </p:spPr>
        <p:txBody>
          <a:bodyPr>
            <a:normAutofit/>
          </a:bodyPr>
          <a:lstStyle/>
          <a:p>
            <a:r>
              <a:rPr lang="en-US" dirty="0">
                <a:solidFill>
                  <a:schemeClr val="tx1"/>
                </a:solidFill>
              </a:rPr>
              <a:t>Integrate with other Microsoft Services</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t>Microsoft Confidential</a:t>
            </a:r>
            <a:endParaRPr lang="en-US">
              <a:solidFill>
                <a:schemeClr val="bg1"/>
              </a:solidFill>
            </a:endParaRPr>
          </a:p>
        </p:txBody>
      </p:sp>
      <p:sp>
        <p:nvSpPr>
          <p:cNvPr id="9" name="Rectangle 8">
            <a:extLst>
              <a:ext uri="{FF2B5EF4-FFF2-40B4-BE49-F238E27FC236}">
                <a16:creationId xmlns:a16="http://schemas.microsoft.com/office/drawing/2014/main" id="{764DD9B0-5F36-4BDB-B5AB-20F55A2D2DEE}"/>
              </a:ext>
            </a:extLst>
          </p:cNvPr>
          <p:cNvSpPr/>
          <p:nvPr/>
        </p:nvSpPr>
        <p:spPr>
          <a:xfrm>
            <a:off x="8295118" y="1856381"/>
            <a:ext cx="3694632" cy="4524315"/>
          </a:xfrm>
          <a:prstGeom prst="rect">
            <a:avLst/>
          </a:prstGeom>
        </p:spPr>
        <p:txBody>
          <a:bodyPr wrap="square">
            <a:spAutoFit/>
          </a:bodyPr>
          <a:lstStyle/>
          <a:p>
            <a:pPr marL="285750" indent="-285750">
              <a:buFont typeface="Arial" panose="020B0604020202020204" pitchFamily="34" charset="0"/>
              <a:buChar char="•"/>
            </a:pPr>
            <a:r>
              <a:rPr lang="en-US" dirty="0"/>
              <a:t>Integrate </a:t>
            </a:r>
            <a:r>
              <a:rPr lang="en-US" dirty="0" err="1"/>
              <a:t>PowerBI</a:t>
            </a:r>
            <a:r>
              <a:rPr lang="en-US" dirty="0"/>
              <a:t> embed components like reports, dashboards and tiles.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 SharePoint, Azure Blob storage as document storage.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 with Azure AD B2C as Identity provider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 with Azure Application Insights for usage telemetry, Azure Application Gateway for providing additional security</a:t>
            </a:r>
          </a:p>
        </p:txBody>
      </p:sp>
      <p:pic>
        <p:nvPicPr>
          <p:cNvPr id="8" name="Picture 7">
            <a:extLst>
              <a:ext uri="{FF2B5EF4-FFF2-40B4-BE49-F238E27FC236}">
                <a16:creationId xmlns:a16="http://schemas.microsoft.com/office/drawing/2014/main" id="{87D34192-899B-4C14-A696-8DD27FD8C8E1}"/>
              </a:ext>
            </a:extLst>
          </p:cNvPr>
          <p:cNvPicPr>
            <a:picLocks noChangeAspect="1"/>
          </p:cNvPicPr>
          <p:nvPr/>
        </p:nvPicPr>
        <p:blipFill>
          <a:blip r:embed="rId3"/>
          <a:stretch>
            <a:fillRect/>
          </a:stretch>
        </p:blipFill>
        <p:spPr>
          <a:xfrm>
            <a:off x="435353" y="1075493"/>
            <a:ext cx="5660647" cy="394039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26" name="Picture 2" descr="View documents related to a case record">
            <a:extLst>
              <a:ext uri="{FF2B5EF4-FFF2-40B4-BE49-F238E27FC236}">
                <a16:creationId xmlns:a16="http://schemas.microsoft.com/office/drawing/2014/main" id="{9C9DC0A3-3479-45F7-8285-610F3E10B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26" y="3520250"/>
            <a:ext cx="6051045" cy="28131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9102932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144000" cy="553998"/>
          </a:xfrm>
        </p:spPr>
        <p:txBody>
          <a:bodyPr>
            <a:normAutofit/>
          </a:bodyPr>
          <a:lstStyle/>
          <a:p>
            <a:r>
              <a:rPr lang="en-US" dirty="0">
                <a:solidFill>
                  <a:schemeClr val="tx1"/>
                </a:solidFill>
              </a:rPr>
              <a:t>Pro dev Extensibility and Governance</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t>Microsoft Confidential</a:t>
            </a:r>
            <a:endParaRPr lang="en-US">
              <a:solidFill>
                <a:schemeClr val="bg1"/>
              </a:solidFill>
            </a:endParaRPr>
          </a:p>
        </p:txBody>
      </p:sp>
      <p:sp>
        <p:nvSpPr>
          <p:cNvPr id="9" name="Rectangle 8">
            <a:extLst>
              <a:ext uri="{FF2B5EF4-FFF2-40B4-BE49-F238E27FC236}">
                <a16:creationId xmlns:a16="http://schemas.microsoft.com/office/drawing/2014/main" id="{764DD9B0-5F36-4BDB-B5AB-20F55A2D2DEE}"/>
              </a:ext>
            </a:extLst>
          </p:cNvPr>
          <p:cNvSpPr/>
          <p:nvPr/>
        </p:nvSpPr>
        <p:spPr>
          <a:xfrm>
            <a:off x="7763435" y="1856381"/>
            <a:ext cx="4226315" cy="4801314"/>
          </a:xfrm>
          <a:prstGeom prst="rect">
            <a:avLst/>
          </a:prstGeom>
        </p:spPr>
        <p:txBody>
          <a:bodyPr wrap="square">
            <a:spAutoFit/>
          </a:bodyPr>
          <a:lstStyle/>
          <a:p>
            <a:pPr marL="285750" indent="-285750">
              <a:buFont typeface="Arial" panose="020B0604020202020204" pitchFamily="34" charset="0"/>
              <a:buChar char="•"/>
            </a:pPr>
            <a:r>
              <a:rPr lang="en-US" dirty="0"/>
              <a:t>Ability to access CDS data and enable personalization using liquid templating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Ability to create reusable web templates for defining page layouts as well as web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CDS server side constructs like code plugins, workflows as well as Microsoft flow to extend business logic.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Advanced admin options like IP address filtering, server side logs, Portal Checker and many more</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87D34192-899B-4C14-A696-8DD27FD8C8E1}"/>
              </a:ext>
            </a:extLst>
          </p:cNvPr>
          <p:cNvPicPr>
            <a:picLocks noChangeAspect="1"/>
          </p:cNvPicPr>
          <p:nvPr/>
        </p:nvPicPr>
        <p:blipFill>
          <a:blip r:embed="rId3"/>
          <a:stretch>
            <a:fillRect/>
          </a:stretch>
        </p:blipFill>
        <p:spPr>
          <a:xfrm>
            <a:off x="435353" y="1075493"/>
            <a:ext cx="5660647" cy="394039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26" name="Picture 2" descr="View documents related to a case record">
            <a:extLst>
              <a:ext uri="{FF2B5EF4-FFF2-40B4-BE49-F238E27FC236}">
                <a16:creationId xmlns:a16="http://schemas.microsoft.com/office/drawing/2014/main" id="{9C9DC0A3-3479-45F7-8285-610F3E10B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26" y="3520250"/>
            <a:ext cx="6051045" cy="28131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064233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929AD7-8658-4C79-A727-2A25FB9FA05B}"/>
              </a:ext>
            </a:extLst>
          </p:cNvPr>
          <p:cNvSpPr>
            <a:spLocks noGrp="1"/>
          </p:cNvSpPr>
          <p:nvPr>
            <p:ph type="title"/>
          </p:nvPr>
        </p:nvSpPr>
        <p:spPr>
          <a:xfrm>
            <a:off x="789103" y="2517689"/>
            <a:ext cx="10515600" cy="553998"/>
          </a:xfrm>
        </p:spPr>
        <p:txBody>
          <a:bodyPr/>
          <a:lstStyle/>
          <a:p>
            <a:r>
              <a:rPr lang="es-ES" dirty="0"/>
              <a:t>Demo</a:t>
            </a:r>
          </a:p>
        </p:txBody>
      </p:sp>
    </p:spTree>
    <p:extLst>
      <p:ext uri="{BB962C8B-B14F-4D97-AF65-F5344CB8AC3E}">
        <p14:creationId xmlns:p14="http://schemas.microsoft.com/office/powerpoint/2010/main" val="13398345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idx="4294967295"/>
          </p:nvPr>
        </p:nvSpPr>
        <p:spPr>
          <a:xfrm>
            <a:off x="3262746" y="2924246"/>
            <a:ext cx="5666509" cy="504754"/>
          </a:xfrm>
        </p:spPr>
        <p:txBody>
          <a:bodyPr>
            <a:noAutofit/>
          </a:bodyPr>
          <a:lstStyle/>
          <a:p>
            <a:r>
              <a:rPr lang="es-ES" sz="6600" dirty="0">
                <a:solidFill>
                  <a:srgbClr val="002060"/>
                </a:solidFill>
                <a:latin typeface="Quicksand"/>
              </a:rPr>
              <a:t>Any Questions?</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p:txBody>
          <a:bodyPr/>
          <a:lstStyle/>
          <a:p>
            <a:endParaRPr lang="es-ES" dirty="0"/>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endParaRPr lang="es-ES"/>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endParaRPr lang="es-ES"/>
          </a:p>
        </p:txBody>
      </p:sp>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p:txBody>
          <a:bodyPr/>
          <a:lstStyle/>
          <a:p>
            <a:endParaRPr lang="es-ES"/>
          </a:p>
        </p:txBody>
      </p:sp>
      <p:sp>
        <p:nvSpPr>
          <p:cNvPr id="8" name="Marcador de texto 7">
            <a:extLst>
              <a:ext uri="{FF2B5EF4-FFF2-40B4-BE49-F238E27FC236}">
                <a16:creationId xmlns:a16="http://schemas.microsoft.com/office/drawing/2014/main" id="{B5A653BA-DCA7-4396-B752-FF12285E0B37}"/>
              </a:ext>
            </a:extLst>
          </p:cNvPr>
          <p:cNvSpPr>
            <a:spLocks noGrp="1"/>
          </p:cNvSpPr>
          <p:nvPr>
            <p:ph type="body" sz="quarter" idx="17"/>
          </p:nvPr>
        </p:nvSpPr>
        <p:spPr/>
        <p:txBody>
          <a:bodyPr/>
          <a:lstStyle/>
          <a:p>
            <a:endParaRPr lang="es-ES"/>
          </a:p>
        </p:txBody>
      </p:sp>
      <p:sp>
        <p:nvSpPr>
          <p:cNvPr id="4" name="TextBox 3">
            <a:extLst>
              <a:ext uri="{FF2B5EF4-FFF2-40B4-BE49-F238E27FC236}">
                <a16:creationId xmlns:a16="http://schemas.microsoft.com/office/drawing/2014/main" id="{40302040-AA94-4BD4-B300-31DD5F1F7C2E}"/>
              </a:ext>
            </a:extLst>
          </p:cNvPr>
          <p:cNvSpPr txBox="1"/>
          <p:nvPr/>
        </p:nvSpPr>
        <p:spPr>
          <a:xfrm>
            <a:off x="762987" y="1658790"/>
            <a:ext cx="2417028" cy="369332"/>
          </a:xfrm>
          <a:prstGeom prst="rect">
            <a:avLst/>
          </a:prstGeom>
          <a:noFill/>
        </p:spPr>
        <p:txBody>
          <a:bodyPr wrap="square" rtlCol="0">
            <a:spAutoFit/>
          </a:bodyPr>
          <a:lstStyle/>
          <a:p>
            <a:r>
              <a:rPr lang="en-US" dirty="0"/>
              <a:t>Next Session:</a:t>
            </a:r>
          </a:p>
        </p:txBody>
      </p:sp>
    </p:spTree>
    <p:extLst>
      <p:ext uri="{BB962C8B-B14F-4D97-AF65-F5344CB8AC3E}">
        <p14:creationId xmlns:p14="http://schemas.microsoft.com/office/powerpoint/2010/main" val="40952168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19905D-D129-4BB9-8D20-29026F33DBDC}"/>
              </a:ext>
            </a:extLst>
          </p:cNvPr>
          <p:cNvSpPr txBox="1"/>
          <p:nvPr/>
        </p:nvSpPr>
        <p:spPr>
          <a:xfrm>
            <a:off x="991827" y="3429000"/>
            <a:ext cx="90006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b="1" kern="1200" dirty="0">
                <a:solidFill>
                  <a:srgbClr val="505050"/>
                </a:solidFill>
                <a:latin typeface="Square721 BT" panose="020B0504020202060204" pitchFamily="34" charset="0"/>
                <a:ea typeface="+mn-ea"/>
                <a:cs typeface="Segoe UI" panose="020B0502040204020203" pitchFamily="34" charset="0"/>
              </a:rPr>
              <a:t>Nagesh Bhat</a:t>
            </a:r>
          </a:p>
        </p:txBody>
      </p:sp>
      <p:sp>
        <p:nvSpPr>
          <p:cNvPr id="5" name="TextBox 4">
            <a:extLst>
              <a:ext uri="{FF2B5EF4-FFF2-40B4-BE49-F238E27FC236}">
                <a16:creationId xmlns:a16="http://schemas.microsoft.com/office/drawing/2014/main" id="{1B42F64B-9796-47F7-AAE1-642D86DBE134}"/>
              </a:ext>
            </a:extLst>
          </p:cNvPr>
          <p:cNvSpPr txBox="1"/>
          <p:nvPr/>
        </p:nvSpPr>
        <p:spPr>
          <a:xfrm>
            <a:off x="835479" y="2265589"/>
            <a:ext cx="10365453" cy="646331"/>
          </a:xfrm>
          <a:prstGeom prst="rect">
            <a:avLst/>
          </a:prstGeom>
          <a:noFill/>
        </p:spPr>
        <p:txBody>
          <a:bodyPr wrap="square" rtlCol="0">
            <a:spAutoFit/>
          </a:bodyPr>
          <a:lstStyle/>
          <a:p>
            <a:r>
              <a:rPr lang="en-US" sz="3600" b="1" kern="1200" dirty="0">
                <a:solidFill>
                  <a:srgbClr val="505050"/>
                </a:solidFill>
                <a:latin typeface="Square721 BT" panose="020B0504020202060204" pitchFamily="34" charset="0"/>
                <a:ea typeface="+mn-ea"/>
                <a:cs typeface="Segoe UI" panose="020B0502040204020203" pitchFamily="34" charset="0"/>
              </a:rPr>
              <a:t>Power Apps Portal</a:t>
            </a:r>
            <a:endParaRPr lang="en-IN" sz="3600" b="1" kern="1200" dirty="0">
              <a:solidFill>
                <a:srgbClr val="505050"/>
              </a:solidFill>
              <a:latin typeface="Square721 BT" panose="020B0504020202060204"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7BAD732F-ACD8-423F-9066-CABA2820BAEA}"/>
              </a:ext>
            </a:extLst>
          </p:cNvPr>
          <p:cNvSpPr/>
          <p:nvPr userDrawn="1"/>
        </p:nvSpPr>
        <p:spPr>
          <a:xfrm>
            <a:off x="991827" y="4340050"/>
            <a:ext cx="1487074" cy="369332"/>
          </a:xfrm>
          <a:prstGeom prst="rect">
            <a:avLst/>
          </a:prstGeom>
        </p:spPr>
        <p:txBody>
          <a:bodyPr wrap="none">
            <a:spAutoFit/>
          </a:bodyPr>
          <a:lstStyle/>
          <a:p>
            <a:r>
              <a:rPr lang="en-US" dirty="0"/>
              <a:t>@</a:t>
            </a:r>
            <a:r>
              <a:rPr lang="en-US" dirty="0" err="1"/>
              <a:t>nageshbhat</a:t>
            </a:r>
            <a:endParaRPr lang="en-IN" sz="1800" b="1" kern="1200" dirty="0">
              <a:solidFill>
                <a:srgbClr val="505050"/>
              </a:solidFill>
              <a:latin typeface="Square721 BT" panose="020B0504020202060204" pitchFamily="34" charset="0"/>
              <a:cs typeface="Segoe UI" panose="020B0502040204020203" pitchFamily="34" charset="0"/>
            </a:endParaRPr>
          </a:p>
        </p:txBody>
      </p:sp>
      <p:sp>
        <p:nvSpPr>
          <p:cNvPr id="9" name="Rectangle 8">
            <a:extLst>
              <a:ext uri="{FF2B5EF4-FFF2-40B4-BE49-F238E27FC236}">
                <a16:creationId xmlns:a16="http://schemas.microsoft.com/office/drawing/2014/main" id="{45D8AE93-C331-46A4-9A47-9A07FAE41E57}"/>
              </a:ext>
            </a:extLst>
          </p:cNvPr>
          <p:cNvSpPr/>
          <p:nvPr/>
        </p:nvSpPr>
        <p:spPr>
          <a:xfrm>
            <a:off x="991827" y="3952220"/>
            <a:ext cx="2332433" cy="400110"/>
          </a:xfrm>
          <a:prstGeom prst="rect">
            <a:avLst/>
          </a:prstGeom>
        </p:spPr>
        <p:txBody>
          <a:bodyPr wrap="none">
            <a:spAutoFit/>
          </a:bodyPr>
          <a:lstStyle/>
          <a:p>
            <a:pPr algn="l"/>
            <a:r>
              <a:rPr lang="en-IN" sz="2000" dirty="0">
                <a:solidFill>
                  <a:srgbClr val="505050"/>
                </a:solidFill>
                <a:latin typeface="Square721 BT" panose="020B0504020202060204" pitchFamily="34" charset="0"/>
                <a:ea typeface="Lato" panose="020F0502020204030203" pitchFamily="34" charset="0"/>
                <a:cs typeface="Segoe UI" panose="020B0502040204020203" pitchFamily="34" charset="0"/>
              </a:rPr>
              <a:t>Sr Program Manager</a:t>
            </a:r>
            <a:endParaRPr lang="en-IN" sz="2000" b="0" dirty="0">
              <a:solidFill>
                <a:srgbClr val="505050"/>
              </a:solidFill>
              <a:latin typeface="Square721 BT" panose="020B0504020202060204" pitchFamily="34" charset="0"/>
              <a:ea typeface="Lato" panose="020F050202020403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AD41389F-8946-4CFD-8F39-7899C8FF9174}"/>
              </a:ext>
            </a:extLst>
          </p:cNvPr>
          <p:cNvSpPr txBox="1"/>
          <p:nvPr/>
        </p:nvSpPr>
        <p:spPr>
          <a:xfrm>
            <a:off x="6277789" y="5850019"/>
            <a:ext cx="3867272" cy="1200329"/>
          </a:xfrm>
          <a:prstGeom prst="rect">
            <a:avLst/>
          </a:prstGeom>
          <a:noFill/>
        </p:spPr>
        <p:txBody>
          <a:bodyPr wrap="square" rtlCol="0">
            <a:spAutoFit/>
          </a:bodyPr>
          <a:lstStyle/>
          <a:p>
            <a:r>
              <a:rPr lang="en-US" dirty="0">
                <a:hlinkClick r:id="rId2"/>
              </a:rPr>
              <a:t>@GPPBootcampBLR     </a:t>
            </a:r>
            <a:r>
              <a:rPr lang="en-US" dirty="0"/>
              <a:t>#GPPBootcampBLR</a:t>
            </a:r>
          </a:p>
          <a:p>
            <a:r>
              <a:rPr lang="en-US" dirty="0">
                <a:latin typeface="Segoe UI Semibold" panose="020B0702040204020203" pitchFamily="34" charset="0"/>
                <a:cs typeface="Segoe UI Semibold" panose="020B0702040204020203" pitchFamily="34" charset="0"/>
              </a:rPr>
              <a:t>#GlobalPowerPlatformBootcamp</a:t>
            </a:r>
          </a:p>
          <a:p>
            <a:endParaRPr lang="en-US" dirty="0"/>
          </a:p>
        </p:txBody>
      </p:sp>
      <p:pic>
        <p:nvPicPr>
          <p:cNvPr id="11" name="Picture 10" descr="A close up of a logo&#10;&#10;Description automatically generated">
            <a:extLst>
              <a:ext uri="{FF2B5EF4-FFF2-40B4-BE49-F238E27FC236}">
                <a16:creationId xmlns:a16="http://schemas.microsoft.com/office/drawing/2014/main" id="{AD80C5AC-CAE0-4BCA-B9A7-C5BF6D989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129" y="6009285"/>
            <a:ext cx="675062" cy="675062"/>
          </a:xfrm>
          <a:prstGeom prst="rect">
            <a:avLst/>
          </a:prstGeom>
        </p:spPr>
      </p:pic>
    </p:spTree>
    <p:extLst>
      <p:ext uri="{BB962C8B-B14F-4D97-AF65-F5344CB8AC3E}">
        <p14:creationId xmlns:p14="http://schemas.microsoft.com/office/powerpoint/2010/main" val="1149548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01EC2691-9251-480A-85D2-B84C3AF91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569" y="2374981"/>
            <a:ext cx="3209544" cy="180536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CA0685A5-77EF-4D39-8234-32F10C50A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33" y="2639768"/>
            <a:ext cx="3209544" cy="1275793"/>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CA7DE681-FC15-41F6-AC29-70646DE4A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87" y="2683898"/>
            <a:ext cx="3209544" cy="1187531"/>
          </a:xfrm>
          <a:prstGeom prst="rect">
            <a:avLst/>
          </a:prstGeom>
        </p:spPr>
      </p:pic>
      <p:sp>
        <p:nvSpPr>
          <p:cNvPr id="4" name="TextBox 3">
            <a:extLst>
              <a:ext uri="{FF2B5EF4-FFF2-40B4-BE49-F238E27FC236}">
                <a16:creationId xmlns:a16="http://schemas.microsoft.com/office/drawing/2014/main" id="{C88345E8-BBEF-4817-8452-580F78DB8D05}"/>
              </a:ext>
            </a:extLst>
          </p:cNvPr>
          <p:cNvSpPr txBox="1"/>
          <p:nvPr/>
        </p:nvSpPr>
        <p:spPr>
          <a:xfrm>
            <a:off x="3131114" y="194798"/>
            <a:ext cx="4565763" cy="461665"/>
          </a:xfrm>
          <a:prstGeom prst="rect">
            <a:avLst/>
          </a:prstGeom>
          <a:noFill/>
        </p:spPr>
        <p:txBody>
          <a:bodyPr wrap="square" rtlCol="0">
            <a:spAutoFit/>
          </a:bodyPr>
          <a:lstStyle/>
          <a:p>
            <a:r>
              <a:rPr lang="en-US" sz="2400" b="1" dirty="0">
                <a:solidFill>
                  <a:schemeClr val="accent1"/>
                </a:solidFill>
              </a:rPr>
              <a:t>                       </a:t>
            </a:r>
            <a:r>
              <a:rPr lang="en-US" sz="2400" b="1" dirty="0">
                <a:solidFill>
                  <a:schemeClr val="accent1"/>
                </a:solidFill>
                <a:latin typeface="Aharoni" panose="02010803020104030203" pitchFamily="2" charset="-79"/>
                <a:cs typeface="Aharoni" panose="02010803020104030203" pitchFamily="2" charset="-79"/>
              </a:rPr>
              <a:t>Sponsors</a:t>
            </a:r>
          </a:p>
        </p:txBody>
      </p:sp>
    </p:spTree>
    <p:extLst>
      <p:ext uri="{BB962C8B-B14F-4D97-AF65-F5344CB8AC3E}">
        <p14:creationId xmlns:p14="http://schemas.microsoft.com/office/powerpoint/2010/main" val="294208118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2">
            <a:extLst>
              <a:ext uri="{FF2B5EF4-FFF2-40B4-BE49-F238E27FC236}">
                <a16:creationId xmlns:a16="http://schemas.microsoft.com/office/drawing/2014/main" id="{221367FB-B6E3-F54D-A3B9-558BEBBAC6BA}"/>
              </a:ext>
            </a:extLst>
          </p:cNvPr>
          <p:cNvSpPr>
            <a:spLocks noGrp="1"/>
          </p:cNvSpPr>
          <p:nvPr>
            <p:ph type="body" sz="quarter" idx="12"/>
          </p:nvPr>
        </p:nvSpPr>
        <p:spPr>
          <a:xfrm>
            <a:off x="663217" y="1248542"/>
            <a:ext cx="10926984" cy="301727"/>
          </a:xfrm>
        </p:spPr>
        <p:txBody>
          <a:bodyPr/>
          <a:lstStyle/>
          <a:p>
            <a:r>
              <a:rPr lang="en-US"/>
              <a:t>One low-code platform that spans Office 365, Dynamics 365, Azure and standalone applications</a:t>
            </a:r>
          </a:p>
        </p:txBody>
      </p:sp>
      <p:sp>
        <p:nvSpPr>
          <p:cNvPr id="71" name="Rectangle 70">
            <a:extLst>
              <a:ext uri="{FF2B5EF4-FFF2-40B4-BE49-F238E27FC236}">
                <a16:creationId xmlns:a16="http://schemas.microsoft.com/office/drawing/2014/main" id="{F724DD68-7824-084E-B77F-5300B319DCA5}"/>
              </a:ext>
            </a:extLst>
          </p:cNvPr>
          <p:cNvSpPr/>
          <p:nvPr/>
        </p:nvSpPr>
        <p:spPr bwMode="auto">
          <a:xfrm>
            <a:off x="5096" y="2542873"/>
            <a:ext cx="12192000" cy="17722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3" name="Rectangle 1231">
            <a:extLst>
              <a:ext uri="{FF2B5EF4-FFF2-40B4-BE49-F238E27FC236}">
                <a16:creationId xmlns:a16="http://schemas.microsoft.com/office/drawing/2014/main" id="{9864D296-EF37-6E4C-ABC4-1C21C2CB7922}"/>
              </a:ext>
            </a:extLst>
          </p:cNvPr>
          <p:cNvSpPr/>
          <p:nvPr/>
        </p:nvSpPr>
        <p:spPr>
          <a:xfrm>
            <a:off x="281831" y="3663628"/>
            <a:ext cx="2461425" cy="484060"/>
          </a:xfrm>
          <a:prstGeom prst="rect">
            <a:avLst/>
          </a:prstGeom>
        </p:spPr>
        <p:txBody>
          <a:bodyPr wrap="square" lIns="0" tIns="0" rIns="0" bIns="0">
            <a:noAutofit/>
          </a:bodyPr>
          <a:lstStyle/>
          <a:p>
            <a:pPr algn="ctr" defTabSz="861251">
              <a:defRPr/>
            </a:pPr>
            <a:r>
              <a:rPr lang="en-US" sz="1568">
                <a:solidFill>
                  <a:srgbClr val="1A1A1A"/>
                </a:solidFill>
                <a:latin typeface="Segoe UI Semibold" panose="020B0702040204020203" pitchFamily="34" charset="0"/>
                <a:cs typeface="Segoe UI Semibold" panose="020B0702040204020203" pitchFamily="34" charset="0"/>
              </a:rPr>
              <a:t>Power BI</a:t>
            </a:r>
          </a:p>
          <a:p>
            <a:pPr algn="ctr" defTabSz="861251">
              <a:defRPr/>
            </a:pPr>
            <a:r>
              <a:rPr lang="en-GB" sz="1176">
                <a:solidFill>
                  <a:srgbClr val="1A1A1A"/>
                </a:solidFill>
                <a:latin typeface="Segoe UI"/>
                <a:cs typeface="Segoe UI Semibold" panose="020B0702040204020203" pitchFamily="34" charset="0"/>
              </a:rPr>
              <a:t>Business analytics</a:t>
            </a:r>
          </a:p>
          <a:p>
            <a:pPr algn="ctr" defTabSz="861251">
              <a:defRPr/>
            </a:pPr>
            <a:endParaRPr lang="en-US" sz="1176">
              <a:solidFill>
                <a:srgbClr val="1A1A1A"/>
              </a:solidFill>
              <a:latin typeface="Segoe UI Semibold" panose="020B0702040204020203" pitchFamily="34" charset="0"/>
              <a:cs typeface="Segoe UI Semibold" panose="020B0702040204020203" pitchFamily="34" charset="0"/>
            </a:endParaRPr>
          </a:p>
        </p:txBody>
      </p:sp>
      <p:grpSp>
        <p:nvGrpSpPr>
          <p:cNvPr id="75" name="Group 1238">
            <a:extLst>
              <a:ext uri="{FF2B5EF4-FFF2-40B4-BE49-F238E27FC236}">
                <a16:creationId xmlns:a16="http://schemas.microsoft.com/office/drawing/2014/main" id="{FE232BF7-7C8E-B24D-98F9-879A0E63271C}"/>
              </a:ext>
            </a:extLst>
          </p:cNvPr>
          <p:cNvGrpSpPr>
            <a:grpSpLocks noChangeAspect="1"/>
          </p:cNvGrpSpPr>
          <p:nvPr/>
        </p:nvGrpSpPr>
        <p:grpSpPr>
          <a:xfrm>
            <a:off x="4201189" y="2751790"/>
            <a:ext cx="716325" cy="716325"/>
            <a:chOff x="5216172" y="2614115"/>
            <a:chExt cx="1986317" cy="1986317"/>
          </a:xfrm>
          <a:effectLst/>
        </p:grpSpPr>
        <p:sp>
          <p:nvSpPr>
            <p:cNvPr id="76" name="Oval 1270">
              <a:extLst>
                <a:ext uri="{FF2B5EF4-FFF2-40B4-BE49-F238E27FC236}">
                  <a16:creationId xmlns:a16="http://schemas.microsoft.com/office/drawing/2014/main" id="{5E3A9633-8DAD-184C-8FDA-6845B969BE3A}"/>
                </a:ext>
              </a:extLst>
            </p:cNvPr>
            <p:cNvSpPr/>
            <p:nvPr/>
          </p:nvSpPr>
          <p:spPr bwMode="auto">
            <a:xfrm>
              <a:off x="5216172" y="2614115"/>
              <a:ext cx="1986317" cy="1986317"/>
            </a:xfrm>
            <a:prstGeom prst="ellipse">
              <a:avLst/>
            </a:prstGeom>
            <a:solidFill>
              <a:srgbClr val="742774"/>
            </a:solidFill>
            <a:ln w="9525" cap="flat" cmpd="sng" algn="ctr">
              <a:noFill/>
              <a:prstDash val="solid"/>
            </a:ln>
            <a:effectLst/>
          </p:spPr>
          <p:txBody>
            <a:bodyPr rot="0" spcFirstLastPara="0" vert="horz" wrap="square" lIns="161314" tIns="129052" rIns="161314" bIns="129052" numCol="1" spcCol="0" rtlCol="0" fromWordArt="0" anchor="ctr" anchorCtr="0" forceAA="0" compatLnSpc="1">
              <a:prstTxWarp prst="textNoShape">
                <a:avLst/>
              </a:prstTxWarp>
              <a:noAutofit/>
            </a:bodyPr>
            <a:lstStyle/>
            <a:p>
              <a:pPr defTabSz="822445" fontAlgn="base">
                <a:spcBef>
                  <a:spcPct val="0"/>
                </a:spcBef>
                <a:spcAft>
                  <a:spcPct val="0"/>
                </a:spcAft>
                <a:defRPr/>
              </a:pPr>
              <a:endParaRPr lang="en-US" sz="1764" kern="0">
                <a:gradFill>
                  <a:gsLst>
                    <a:gs pos="0">
                      <a:srgbClr val="FFFFFF"/>
                    </a:gs>
                    <a:gs pos="100000">
                      <a:srgbClr val="FFFFFF"/>
                    </a:gs>
                  </a:gsLst>
                  <a:lin ang="5400000" scaled="0"/>
                </a:gradFill>
                <a:latin typeface="Segoe UI"/>
                <a:cs typeface="Segoe UI" pitchFamily="34" charset="0"/>
              </a:endParaRPr>
            </a:p>
          </p:txBody>
        </p:sp>
        <p:grpSp>
          <p:nvGrpSpPr>
            <p:cNvPr id="77" name="Group 4">
              <a:extLst>
                <a:ext uri="{FF2B5EF4-FFF2-40B4-BE49-F238E27FC236}">
                  <a16:creationId xmlns:a16="http://schemas.microsoft.com/office/drawing/2014/main" id="{409F0D35-8736-1144-9C1A-6D6CC734C195}"/>
                </a:ext>
              </a:extLst>
            </p:cNvPr>
            <p:cNvGrpSpPr>
              <a:grpSpLocks noChangeAspect="1"/>
            </p:cNvGrpSpPr>
            <p:nvPr/>
          </p:nvGrpSpPr>
          <p:grpSpPr bwMode="auto">
            <a:xfrm>
              <a:off x="5688149" y="3213138"/>
              <a:ext cx="1130198" cy="860666"/>
              <a:chOff x="2882" y="2096"/>
              <a:chExt cx="369" cy="281"/>
            </a:xfrm>
            <a:solidFill>
              <a:srgbClr val="D2D2D2"/>
            </a:solidFill>
          </p:grpSpPr>
          <p:sp>
            <p:nvSpPr>
              <p:cNvPr id="78" name="Freeform 5">
                <a:extLst>
                  <a:ext uri="{FF2B5EF4-FFF2-40B4-BE49-F238E27FC236}">
                    <a16:creationId xmlns:a16="http://schemas.microsoft.com/office/drawing/2014/main" id="{F2E3CFF4-EF42-C74F-9D14-AFF83D87E848}"/>
                  </a:ext>
                </a:extLst>
              </p:cNvPr>
              <p:cNvSpPr>
                <a:spLocks/>
              </p:cNvSpPr>
              <p:nvPr/>
            </p:nvSpPr>
            <p:spPr bwMode="auto">
              <a:xfrm>
                <a:off x="3066" y="2304"/>
                <a:ext cx="73" cy="7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latin typeface="Segoe UI"/>
                </a:endParaRPr>
              </a:p>
            </p:txBody>
          </p:sp>
          <p:sp>
            <p:nvSpPr>
              <p:cNvPr id="79" name="Freeform 6">
                <a:extLst>
                  <a:ext uri="{FF2B5EF4-FFF2-40B4-BE49-F238E27FC236}">
                    <a16:creationId xmlns:a16="http://schemas.microsoft.com/office/drawing/2014/main" id="{E7013742-7521-7E4B-90E7-171CA86D787C}"/>
                  </a:ext>
                </a:extLst>
              </p:cNvPr>
              <p:cNvSpPr>
                <a:spLocks/>
              </p:cNvSpPr>
              <p:nvPr/>
            </p:nvSpPr>
            <p:spPr bwMode="auto">
              <a:xfrm>
                <a:off x="3120" y="2258"/>
                <a:ext cx="73" cy="7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latin typeface="Segoe UI"/>
                </a:endParaRPr>
              </a:p>
            </p:txBody>
          </p:sp>
          <p:sp>
            <p:nvSpPr>
              <p:cNvPr id="80" name="Freeform 7">
                <a:extLst>
                  <a:ext uri="{FF2B5EF4-FFF2-40B4-BE49-F238E27FC236}">
                    <a16:creationId xmlns:a16="http://schemas.microsoft.com/office/drawing/2014/main" id="{60DCCF21-FC5B-E046-A1A7-DC448E7D8EE7}"/>
                  </a:ext>
                </a:extLst>
              </p:cNvPr>
              <p:cNvSpPr>
                <a:spLocks noEditPoints="1"/>
              </p:cNvSpPr>
              <p:nvPr/>
            </p:nvSpPr>
            <p:spPr bwMode="auto">
              <a:xfrm>
                <a:off x="2937" y="2212"/>
                <a:ext cx="146" cy="15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latin typeface="Segoe UI"/>
                </a:endParaRPr>
              </a:p>
            </p:txBody>
          </p:sp>
          <p:sp>
            <p:nvSpPr>
              <p:cNvPr id="81" name="Freeform 8">
                <a:extLst>
                  <a:ext uri="{FF2B5EF4-FFF2-40B4-BE49-F238E27FC236}">
                    <a16:creationId xmlns:a16="http://schemas.microsoft.com/office/drawing/2014/main" id="{23BB1BCB-39E9-A049-9C63-133FF72928DB}"/>
                  </a:ext>
                </a:extLst>
              </p:cNvPr>
              <p:cNvSpPr>
                <a:spLocks/>
              </p:cNvSpPr>
              <p:nvPr/>
            </p:nvSpPr>
            <p:spPr bwMode="auto">
              <a:xfrm>
                <a:off x="3069" y="2204"/>
                <a:ext cx="73" cy="7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latin typeface="Segoe UI"/>
                </a:endParaRPr>
              </a:p>
            </p:txBody>
          </p:sp>
          <p:sp>
            <p:nvSpPr>
              <p:cNvPr id="82" name="Freeform 9">
                <a:extLst>
                  <a:ext uri="{FF2B5EF4-FFF2-40B4-BE49-F238E27FC236}">
                    <a16:creationId xmlns:a16="http://schemas.microsoft.com/office/drawing/2014/main" id="{19B86090-80B9-A240-8B4B-7432FFB0E4E0}"/>
                  </a:ext>
                </a:extLst>
              </p:cNvPr>
              <p:cNvSpPr>
                <a:spLocks/>
              </p:cNvSpPr>
              <p:nvPr/>
            </p:nvSpPr>
            <p:spPr bwMode="auto">
              <a:xfrm>
                <a:off x="2882" y="2096"/>
                <a:ext cx="369" cy="24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505050"/>
                  </a:solidFill>
                  <a:latin typeface="Segoe UI"/>
                </a:endParaRPr>
              </a:p>
            </p:txBody>
          </p:sp>
        </p:grpSp>
      </p:grpSp>
      <p:grpSp>
        <p:nvGrpSpPr>
          <p:cNvPr id="83" name="Group 1241">
            <a:extLst>
              <a:ext uri="{FF2B5EF4-FFF2-40B4-BE49-F238E27FC236}">
                <a16:creationId xmlns:a16="http://schemas.microsoft.com/office/drawing/2014/main" id="{85B56489-F913-1E49-9656-979AC39368C4}"/>
              </a:ext>
            </a:extLst>
          </p:cNvPr>
          <p:cNvGrpSpPr>
            <a:grpSpLocks noChangeAspect="1"/>
          </p:cNvGrpSpPr>
          <p:nvPr/>
        </p:nvGrpSpPr>
        <p:grpSpPr>
          <a:xfrm>
            <a:off x="7247996" y="2744281"/>
            <a:ext cx="715519" cy="716325"/>
            <a:chOff x="4726929" y="4360586"/>
            <a:chExt cx="813975" cy="813975"/>
          </a:xfrm>
          <a:effectLst/>
        </p:grpSpPr>
        <p:sp>
          <p:nvSpPr>
            <p:cNvPr id="84" name="Oval 1261">
              <a:extLst>
                <a:ext uri="{FF2B5EF4-FFF2-40B4-BE49-F238E27FC236}">
                  <a16:creationId xmlns:a16="http://schemas.microsoft.com/office/drawing/2014/main" id="{3D41D39C-4E0E-3148-B226-9A1F347C4C6C}"/>
                </a:ext>
              </a:extLst>
            </p:cNvPr>
            <p:cNvSpPr/>
            <p:nvPr/>
          </p:nvSpPr>
          <p:spPr bwMode="auto">
            <a:xfrm>
              <a:off x="4726929" y="4360586"/>
              <a:ext cx="813975" cy="813975"/>
            </a:xfrm>
            <a:prstGeom prst="ellipse">
              <a:avLst/>
            </a:prstGeom>
            <a:solidFill>
              <a:srgbClr val="287EFF"/>
            </a:solidFill>
            <a:ln w="9525" cap="flat" cmpd="sng" algn="ctr">
              <a:noFill/>
              <a:prstDash val="solid"/>
            </a:ln>
            <a:effectLst/>
          </p:spPr>
          <p:txBody>
            <a:bodyPr rot="0" spcFirstLastPara="0" vert="horz" wrap="square" lIns="161314" tIns="129052" rIns="161314" bIns="129052" numCol="1" spcCol="0" rtlCol="0" fromWordArt="0" anchor="ctr" anchorCtr="0" forceAA="0" compatLnSpc="1">
              <a:prstTxWarp prst="textNoShape">
                <a:avLst/>
              </a:prstTxWarp>
              <a:noAutofit/>
            </a:bodyPr>
            <a:lstStyle/>
            <a:p>
              <a:pPr defTabSz="822445" fontAlgn="base">
                <a:spcBef>
                  <a:spcPct val="0"/>
                </a:spcBef>
                <a:spcAft>
                  <a:spcPct val="0"/>
                </a:spcAft>
                <a:defRPr/>
              </a:pPr>
              <a:endParaRPr lang="en-US" sz="1764" kern="0">
                <a:solidFill>
                  <a:srgbClr val="1A1A1A"/>
                </a:solidFill>
                <a:latin typeface="Segoe UI"/>
                <a:cs typeface="Segoe UI" pitchFamily="34" charset="0"/>
              </a:endParaRPr>
            </a:p>
          </p:txBody>
        </p:sp>
        <p:grpSp>
          <p:nvGrpSpPr>
            <p:cNvPr id="85" name="Group 1262">
              <a:extLst>
                <a:ext uri="{FF2B5EF4-FFF2-40B4-BE49-F238E27FC236}">
                  <a16:creationId xmlns:a16="http://schemas.microsoft.com/office/drawing/2014/main" id="{7506304C-C0B4-FA46-9D84-71244434870D}"/>
                </a:ext>
              </a:extLst>
            </p:cNvPr>
            <p:cNvGrpSpPr/>
            <p:nvPr/>
          </p:nvGrpSpPr>
          <p:grpSpPr>
            <a:xfrm>
              <a:off x="4964178" y="4638765"/>
              <a:ext cx="350968" cy="266643"/>
              <a:chOff x="-969390" y="530773"/>
              <a:chExt cx="1017587" cy="773113"/>
            </a:xfrm>
            <a:solidFill>
              <a:srgbClr val="D2D2D2"/>
            </a:solidFill>
          </p:grpSpPr>
          <p:sp>
            <p:nvSpPr>
              <p:cNvPr id="86" name="Freeform 5">
                <a:extLst>
                  <a:ext uri="{FF2B5EF4-FFF2-40B4-BE49-F238E27FC236}">
                    <a16:creationId xmlns:a16="http://schemas.microsoft.com/office/drawing/2014/main" id="{F46722A0-B4DA-AB45-80B1-931B6D68391D}"/>
                  </a:ext>
                </a:extLst>
              </p:cNvPr>
              <p:cNvSpPr>
                <a:spLocks/>
              </p:cNvSpPr>
              <p:nvPr/>
            </p:nvSpPr>
            <p:spPr bwMode="auto">
              <a:xfrm>
                <a:off x="-969390" y="530773"/>
                <a:ext cx="1017587" cy="66992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416">
                  <a:defRPr/>
                </a:pPr>
                <a:endParaRPr lang="en-US" sz="1884">
                  <a:solidFill>
                    <a:srgbClr val="1A1A1A"/>
                  </a:solidFill>
                  <a:latin typeface="Segoe UI"/>
                </a:endParaRPr>
              </a:p>
            </p:txBody>
          </p:sp>
          <p:sp>
            <p:nvSpPr>
              <p:cNvPr id="87" name="Freeform 6">
                <a:extLst>
                  <a:ext uri="{FF2B5EF4-FFF2-40B4-BE49-F238E27FC236}">
                    <a16:creationId xmlns:a16="http://schemas.microsoft.com/office/drawing/2014/main" id="{042AA9BA-14EF-414A-8269-E15DF5205BE1}"/>
                  </a:ext>
                </a:extLst>
              </p:cNvPr>
              <p:cNvSpPr>
                <a:spLocks noEditPoints="1"/>
              </p:cNvSpPr>
              <p:nvPr/>
            </p:nvSpPr>
            <p:spPr bwMode="auto">
              <a:xfrm>
                <a:off x="-969390" y="697462"/>
                <a:ext cx="777876" cy="606424"/>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416">
                  <a:defRPr/>
                </a:pPr>
                <a:endParaRPr lang="en-US" sz="1884">
                  <a:solidFill>
                    <a:srgbClr val="1A1A1A"/>
                  </a:solidFill>
                  <a:latin typeface="Segoe UI"/>
                </a:endParaRPr>
              </a:p>
            </p:txBody>
          </p:sp>
        </p:grpSp>
      </p:grpSp>
      <p:sp>
        <p:nvSpPr>
          <p:cNvPr id="88" name="Rectangle 1243">
            <a:extLst>
              <a:ext uri="{FF2B5EF4-FFF2-40B4-BE49-F238E27FC236}">
                <a16:creationId xmlns:a16="http://schemas.microsoft.com/office/drawing/2014/main" id="{C2739AB8-3B13-FD4F-8E7F-874AFAB824C6}"/>
              </a:ext>
            </a:extLst>
          </p:cNvPr>
          <p:cNvSpPr/>
          <p:nvPr/>
        </p:nvSpPr>
        <p:spPr bwMode="auto">
          <a:xfrm>
            <a:off x="3698901" y="5264212"/>
            <a:ext cx="993937"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372" b="1">
                <a:solidFill>
                  <a:srgbClr val="1A1A1A"/>
                </a:solidFill>
                <a:latin typeface="Segoe UI Semibold" panose="020B0702040204020203" pitchFamily="34" charset="0"/>
                <a:cs typeface="Segoe UI Semibold" panose="020B0702040204020203" pitchFamily="34" charset="0"/>
              </a:rPr>
              <a:t>Common</a:t>
            </a:r>
            <a:br>
              <a:rPr lang="en-US" sz="1372" b="1">
                <a:solidFill>
                  <a:srgbClr val="1A1A1A"/>
                </a:solidFill>
                <a:latin typeface="Segoe UI Semibold" panose="020B0702040204020203" pitchFamily="34" charset="0"/>
                <a:cs typeface="Segoe UI Semibold" panose="020B0702040204020203" pitchFamily="34" charset="0"/>
              </a:rPr>
            </a:br>
            <a:r>
              <a:rPr lang="en-US" sz="1372" b="1">
                <a:solidFill>
                  <a:srgbClr val="1A1A1A"/>
                </a:solidFill>
                <a:latin typeface="Segoe UI Semibold" panose="020B0702040204020203" pitchFamily="34" charset="0"/>
                <a:cs typeface="Segoe UI Semibold" panose="020B0702040204020203" pitchFamily="34" charset="0"/>
              </a:rPr>
              <a:t>Data Service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5743720" y="5264212"/>
            <a:ext cx="878589"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02" fontAlgn="base">
              <a:lnSpc>
                <a:spcPct val="90000"/>
              </a:lnSpc>
              <a:spcBef>
                <a:spcPct val="0"/>
              </a:spcBef>
              <a:spcAft>
                <a:spcPts val="392"/>
              </a:spcAft>
              <a:defRPr/>
            </a:pPr>
            <a:r>
              <a:rPr lang="en-US" sz="1372" b="1">
                <a:solidFill>
                  <a:srgbClr val="1A1A1A"/>
                </a:solidFill>
                <a:latin typeface="Segoe UI Semibold" panose="020B0702040204020203" pitchFamily="34" charset="0"/>
                <a:cs typeface="Segoe UI Semibold" panose="020B0702040204020203" pitchFamily="34" charset="0"/>
              </a:rPr>
              <a:t>Data</a:t>
            </a:r>
            <a:br>
              <a:rPr lang="en-US" sz="1372" b="1">
                <a:solidFill>
                  <a:srgbClr val="1A1A1A"/>
                </a:solidFill>
                <a:latin typeface="Segoe UI Semibold" panose="020B0702040204020203" pitchFamily="34" charset="0"/>
                <a:cs typeface="Segoe UI Semibold" panose="020B0702040204020203" pitchFamily="34" charset="0"/>
              </a:rPr>
            </a:br>
            <a:r>
              <a:rPr lang="en-US" sz="1372" b="1">
                <a:solidFill>
                  <a:srgbClr val="1A1A1A"/>
                </a:solidFill>
                <a:latin typeface="Segoe UI Semibold" panose="020B0702040204020203" pitchFamily="34" charset="0"/>
                <a:cs typeface="Segoe UI Semibold" panose="020B0702040204020203" pitchFamily="34" charset="0"/>
              </a:rPr>
              <a:t>connectors</a:t>
            </a:r>
          </a:p>
        </p:txBody>
      </p:sp>
      <p:pic>
        <p:nvPicPr>
          <p:cNvPr id="90" name="Graphic 1245">
            <a:extLst>
              <a:ext uri="{FF2B5EF4-FFF2-40B4-BE49-F238E27FC236}">
                <a16:creationId xmlns:a16="http://schemas.microsoft.com/office/drawing/2014/main" id="{10B93481-1541-8C4C-8699-059F3B59EB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5714" y="4723032"/>
            <a:ext cx="350122" cy="350122"/>
          </a:xfrm>
          <a:prstGeom prst="rect">
            <a:avLst/>
          </a:prstGeom>
        </p:spPr>
      </p:pic>
      <p:sp>
        <p:nvSpPr>
          <p:cNvPr id="91" name="Rectangle 1259">
            <a:extLst>
              <a:ext uri="{FF2B5EF4-FFF2-40B4-BE49-F238E27FC236}">
                <a16:creationId xmlns:a16="http://schemas.microsoft.com/office/drawing/2014/main" id="{CD95FF71-F989-094D-A3F6-69561291D8AF}"/>
              </a:ext>
            </a:extLst>
          </p:cNvPr>
          <p:cNvSpPr/>
          <p:nvPr/>
        </p:nvSpPr>
        <p:spPr bwMode="auto">
          <a:xfrm>
            <a:off x="7628130" y="5321366"/>
            <a:ext cx="788905" cy="1817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861251" fontAlgn="base">
              <a:lnSpc>
                <a:spcPct val="90000"/>
              </a:lnSpc>
              <a:spcBef>
                <a:spcPct val="0"/>
              </a:spcBef>
              <a:spcAft>
                <a:spcPts val="392"/>
              </a:spcAft>
              <a:defRPr/>
            </a:pPr>
            <a:r>
              <a:rPr lang="en-US" sz="1372" b="1">
                <a:solidFill>
                  <a:srgbClr val="1A1A1A"/>
                </a:solidFill>
                <a:latin typeface="Segoe UI Semibold" panose="020B0702040204020203" pitchFamily="34" charset="0"/>
                <a:cs typeface="Segoe UI Semibold" panose="020B0702040204020203" pitchFamily="34" charset="0"/>
              </a:rPr>
              <a:t>AI B</a:t>
            </a:r>
            <a:r>
              <a:rPr lang="en-US" sz="1372" b="1" err="1">
                <a:solidFill>
                  <a:srgbClr val="1A1A1A"/>
                </a:solidFill>
                <a:latin typeface="Segoe UI Semibold" panose="020B0702040204020203" pitchFamily="34" charset="0"/>
                <a:cs typeface="Segoe UI Semibold" panose="020B0702040204020203" pitchFamily="34" charset="0"/>
              </a:rPr>
              <a:t>uilder</a:t>
            </a:r>
            <a:endParaRPr lang="en-US" sz="1372" b="1">
              <a:solidFill>
                <a:srgbClr val="1A1A1A"/>
              </a:solidFill>
              <a:latin typeface="Segoe UI Semibold" panose="020B0702040204020203" pitchFamily="34" charset="0"/>
              <a:cs typeface="Segoe UI Semibold" panose="020B0702040204020203" pitchFamily="34" charset="0"/>
            </a:endParaRPr>
          </a:p>
        </p:txBody>
      </p:sp>
      <p:pic>
        <p:nvPicPr>
          <p:cNvPr id="93" name="Graphic 1248">
            <a:extLst>
              <a:ext uri="{FF2B5EF4-FFF2-40B4-BE49-F238E27FC236}">
                <a16:creationId xmlns:a16="http://schemas.microsoft.com/office/drawing/2014/main" id="{63CA3F62-9B64-EC48-90D7-74361C0455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9542" y="4714008"/>
            <a:ext cx="468883" cy="481442"/>
          </a:xfrm>
          <a:prstGeom prst="rect">
            <a:avLst/>
          </a:prstGeom>
        </p:spPr>
      </p:pic>
      <p:cxnSp>
        <p:nvCxnSpPr>
          <p:cNvPr id="94" name="Straight Connector 1253">
            <a:extLst>
              <a:ext uri="{FF2B5EF4-FFF2-40B4-BE49-F238E27FC236}">
                <a16:creationId xmlns:a16="http://schemas.microsoft.com/office/drawing/2014/main" id="{D19BA52C-7F83-7A4F-913D-8C75B9253C47}"/>
              </a:ext>
            </a:extLst>
          </p:cNvPr>
          <p:cNvCxnSpPr/>
          <p:nvPr/>
        </p:nvCxnSpPr>
        <p:spPr>
          <a:xfrm flipH="1">
            <a:off x="8040480" y="4318898"/>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Lst>
          </p:cNvPr>
          <p:cNvCxnSpPr/>
          <p:nvPr/>
        </p:nvCxnSpPr>
        <p:spPr>
          <a:xfrm flipH="1">
            <a:off x="6166100" y="4318898"/>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Lst>
          </p:cNvPr>
          <p:cNvCxnSpPr/>
          <p:nvPr/>
        </p:nvCxnSpPr>
        <p:spPr>
          <a:xfrm flipH="1">
            <a:off x="4180775" y="4318898"/>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grpSp>
        <p:nvGrpSpPr>
          <p:cNvPr id="97" name="Group 96">
            <a:extLst>
              <a:ext uri="{FF2B5EF4-FFF2-40B4-BE49-F238E27FC236}">
                <a16:creationId xmlns:a16="http://schemas.microsoft.com/office/drawing/2014/main" id="{5222F153-F65B-3443-B222-BF6280E7FDAB}"/>
              </a:ext>
            </a:extLst>
          </p:cNvPr>
          <p:cNvGrpSpPr/>
          <p:nvPr/>
        </p:nvGrpSpPr>
        <p:grpSpPr>
          <a:xfrm>
            <a:off x="10293998" y="2764374"/>
            <a:ext cx="716325" cy="716325"/>
            <a:chOff x="10522653" y="3502067"/>
            <a:chExt cx="1051262" cy="1051262"/>
          </a:xfrm>
        </p:grpSpPr>
        <p:sp>
          <p:nvSpPr>
            <p:cNvPr id="98" name="Oval 97">
              <a:extLst>
                <a:ext uri="{FF2B5EF4-FFF2-40B4-BE49-F238E27FC236}">
                  <a16:creationId xmlns:a16="http://schemas.microsoft.com/office/drawing/2014/main" id="{A378361E-9AE6-D545-8906-9F4CC56E5B56}"/>
                </a:ext>
              </a:extLst>
            </p:cNvPr>
            <p:cNvSpPr/>
            <p:nvPr/>
          </p:nvSpPr>
          <p:spPr bwMode="auto">
            <a:xfrm>
              <a:off x="10522653" y="3502067"/>
              <a:ext cx="1051262" cy="1051262"/>
            </a:xfrm>
            <a:prstGeom prst="ellipse">
              <a:avLst/>
            </a:prstGeom>
            <a:solidFill>
              <a:srgbClr val="14848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1268" tIns="129016" rIns="161268" bIns="129016" numCol="1" spcCol="0" rtlCol="0" fromWordArt="0" anchor="ctr" anchorCtr="0" forceAA="0" compatLnSpc="1">
              <a:prstTxWarp prst="textNoShape">
                <a:avLst/>
              </a:prstTxWarp>
              <a:noAutofit/>
            </a:bodyPr>
            <a:lstStyle/>
            <a:p>
              <a:pPr defTabSz="822130" fontAlgn="base">
                <a:spcBef>
                  <a:spcPct val="0"/>
                </a:spcBef>
                <a:spcAft>
                  <a:spcPct val="0"/>
                </a:spcAft>
                <a:defRPr/>
              </a:pPr>
              <a:endParaRPr lang="en-US" sz="1764">
                <a:solidFill>
                  <a:srgbClr val="1A1A1A"/>
                </a:solidFill>
                <a:latin typeface="Segoe UI"/>
                <a:cs typeface="Segoe UI" pitchFamily="34" charset="0"/>
              </a:endParaRPr>
            </a:p>
          </p:txBody>
        </p:sp>
        <p:pic>
          <p:nvPicPr>
            <p:cNvPr id="99" name="Picture 98" descr="A picture containing drawing&#10;&#10;Description automatically generated">
              <a:extLst>
                <a:ext uri="{FF2B5EF4-FFF2-40B4-BE49-F238E27FC236}">
                  <a16:creationId xmlns:a16="http://schemas.microsoft.com/office/drawing/2014/main" id="{B161C3F8-8EA7-8848-8033-D43C7D90C1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70949" y="3767009"/>
              <a:ext cx="553237" cy="553237"/>
            </a:xfrm>
            <a:prstGeom prst="rect">
              <a:avLst/>
            </a:prstGeom>
          </p:spPr>
        </p:pic>
      </p:grpSp>
      <p:sp>
        <p:nvSpPr>
          <p:cNvPr id="100" name="Rectangle 1236">
            <a:extLst>
              <a:ext uri="{FF2B5EF4-FFF2-40B4-BE49-F238E27FC236}">
                <a16:creationId xmlns:a16="http://schemas.microsoft.com/office/drawing/2014/main" id="{243D1E1E-9AE5-5B41-B2CD-D5FDA6829E12}"/>
              </a:ext>
            </a:extLst>
          </p:cNvPr>
          <p:cNvSpPr/>
          <p:nvPr/>
        </p:nvSpPr>
        <p:spPr>
          <a:xfrm>
            <a:off x="9305978" y="3663628"/>
            <a:ext cx="2692363" cy="484060"/>
          </a:xfrm>
          <a:prstGeom prst="rect">
            <a:avLst/>
          </a:prstGeom>
        </p:spPr>
        <p:txBody>
          <a:bodyPr wrap="square" lIns="0" tIns="0" rIns="0" bIns="0">
            <a:noAutofit/>
          </a:bodyPr>
          <a:lstStyle/>
          <a:p>
            <a:pPr algn="ctr" defTabSz="861251">
              <a:defRPr/>
            </a:pPr>
            <a:r>
              <a:rPr lang="en-US" sz="1568">
                <a:solidFill>
                  <a:srgbClr val="1A1A1A"/>
                </a:solidFill>
                <a:latin typeface="Segoe UI Semibold" panose="020B0702040204020203" pitchFamily="34" charset="0"/>
                <a:cs typeface="Segoe UI Semibold" panose="020B0702040204020203" pitchFamily="34" charset="0"/>
              </a:rPr>
              <a:t>Power Virtual Agents</a:t>
            </a:r>
            <a:endParaRPr lang="en-US" sz="1176">
              <a:solidFill>
                <a:srgbClr val="1A1A1A"/>
              </a:solidFill>
              <a:latin typeface="Segoe UI Semibold" panose="020B0702040204020203" pitchFamily="34" charset="0"/>
              <a:cs typeface="Segoe UI Semibold" panose="020B0702040204020203" pitchFamily="34" charset="0"/>
            </a:endParaRPr>
          </a:p>
          <a:p>
            <a:pPr algn="ctr" defTabSz="861251">
              <a:defRPr/>
            </a:pPr>
            <a:r>
              <a:rPr lang="en-US" sz="1176">
                <a:solidFill>
                  <a:srgbClr val="1A1A1A"/>
                </a:solidFill>
                <a:latin typeface="Segoe UI"/>
                <a:cs typeface="Segoe UI Semibold" panose="020B0702040204020203" pitchFamily="34" charset="0"/>
              </a:rPr>
              <a:t>Intelligent virtual agents</a:t>
            </a:r>
          </a:p>
        </p:txBody>
      </p:sp>
      <p:grpSp>
        <p:nvGrpSpPr>
          <p:cNvPr id="101" name="Group 100">
            <a:extLst>
              <a:ext uri="{FF2B5EF4-FFF2-40B4-BE49-F238E27FC236}">
                <a16:creationId xmlns:a16="http://schemas.microsoft.com/office/drawing/2014/main" id="{1DF41A7C-D61D-F240-B1A3-25EC3D62F414}"/>
              </a:ext>
            </a:extLst>
          </p:cNvPr>
          <p:cNvGrpSpPr/>
          <p:nvPr/>
        </p:nvGrpSpPr>
        <p:grpSpPr>
          <a:xfrm>
            <a:off x="1165384" y="2766790"/>
            <a:ext cx="704747" cy="704747"/>
            <a:chOff x="3088969" y="2333617"/>
            <a:chExt cx="1051560" cy="1051560"/>
          </a:xfrm>
        </p:grpSpPr>
        <p:sp>
          <p:nvSpPr>
            <p:cNvPr id="102" name="Oval 101">
              <a:extLst>
                <a:ext uri="{FF2B5EF4-FFF2-40B4-BE49-F238E27FC236}">
                  <a16:creationId xmlns:a16="http://schemas.microsoft.com/office/drawing/2014/main" id="{DC01710F-AC85-B946-94DE-DA7733A4DBD3}"/>
                </a:ext>
              </a:extLst>
            </p:cNvPr>
            <p:cNvSpPr/>
            <p:nvPr/>
          </p:nvSpPr>
          <p:spPr bwMode="auto">
            <a:xfrm>
              <a:off x="3088969" y="2333617"/>
              <a:ext cx="1051560" cy="1051560"/>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26" tIns="131622" rIns="164526" bIns="131622" numCol="1" spcCol="0" rtlCol="0" fromWordArt="0" anchor="ctr" anchorCtr="0" forceAA="0" compatLnSpc="1">
              <a:prstTxWarp prst="textNoShape">
                <a:avLst/>
              </a:prstTxWarp>
              <a:noAutofit/>
            </a:bodyPr>
            <a:lstStyle/>
            <a:p>
              <a:pPr defTabSz="838812" fontAlgn="base">
                <a:spcBef>
                  <a:spcPct val="0"/>
                </a:spcBef>
                <a:spcAft>
                  <a:spcPct val="0"/>
                </a:spcAft>
                <a:defRPr/>
              </a:pPr>
              <a:endParaRPr lang="en-US" sz="1799">
                <a:gradFill>
                  <a:gsLst>
                    <a:gs pos="0">
                      <a:srgbClr val="FFFFFF"/>
                    </a:gs>
                    <a:gs pos="100000">
                      <a:srgbClr val="FFFFFF"/>
                    </a:gs>
                  </a:gsLst>
                  <a:lin ang="5400000" scaled="0"/>
                </a:gradFill>
                <a:latin typeface="Segoe UI"/>
                <a:cs typeface="Segoe UI" pitchFamily="34" charset="0"/>
              </a:endParaRPr>
            </a:p>
          </p:txBody>
        </p:sp>
        <p:grpSp>
          <p:nvGrpSpPr>
            <p:cNvPr id="103" name="Group 12">
              <a:extLst>
                <a:ext uri="{FF2B5EF4-FFF2-40B4-BE49-F238E27FC236}">
                  <a16:creationId xmlns:a16="http://schemas.microsoft.com/office/drawing/2014/main" id="{02927100-65C1-CE45-8729-71378A779C09}"/>
                </a:ext>
              </a:extLst>
            </p:cNvPr>
            <p:cNvGrpSpPr>
              <a:grpSpLocks noChangeAspect="1"/>
            </p:cNvGrpSpPr>
            <p:nvPr/>
          </p:nvGrpSpPr>
          <p:grpSpPr bwMode="auto">
            <a:xfrm>
              <a:off x="3372588" y="2675429"/>
              <a:ext cx="484321" cy="367935"/>
              <a:chOff x="4543" y="2176"/>
              <a:chExt cx="258" cy="196"/>
            </a:xfrm>
            <a:solidFill>
              <a:schemeClr val="bg1"/>
            </a:solidFill>
          </p:grpSpPr>
          <p:sp>
            <p:nvSpPr>
              <p:cNvPr id="104" name="Freeform 13">
                <a:extLst>
                  <a:ext uri="{FF2B5EF4-FFF2-40B4-BE49-F238E27FC236}">
                    <a16:creationId xmlns:a16="http://schemas.microsoft.com/office/drawing/2014/main" id="{E3ACD224-3102-3247-8A0B-20A73B416543}"/>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Semilight"/>
                </a:endParaRPr>
              </a:p>
            </p:txBody>
          </p:sp>
          <p:sp>
            <p:nvSpPr>
              <p:cNvPr id="105" name="Freeform 14">
                <a:extLst>
                  <a:ext uri="{FF2B5EF4-FFF2-40B4-BE49-F238E27FC236}">
                    <a16:creationId xmlns:a16="http://schemas.microsoft.com/office/drawing/2014/main" id="{FD6CC83B-EC5B-BD42-8C49-E46502BA7F15}"/>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Semilight"/>
                </a:endParaRPr>
              </a:p>
            </p:txBody>
          </p:sp>
          <p:sp>
            <p:nvSpPr>
              <p:cNvPr id="106" name="Freeform 15">
                <a:extLst>
                  <a:ext uri="{FF2B5EF4-FFF2-40B4-BE49-F238E27FC236}">
                    <a16:creationId xmlns:a16="http://schemas.microsoft.com/office/drawing/2014/main" id="{96C4C220-C3DE-E34E-B90C-7879B828FB30}"/>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Semilight"/>
                </a:endParaRPr>
              </a:p>
            </p:txBody>
          </p:sp>
          <p:sp>
            <p:nvSpPr>
              <p:cNvPr id="107" name="Freeform 16">
                <a:extLst>
                  <a:ext uri="{FF2B5EF4-FFF2-40B4-BE49-F238E27FC236}">
                    <a16:creationId xmlns:a16="http://schemas.microsoft.com/office/drawing/2014/main" id="{FCFEAAC0-F1B5-BE47-B12A-434E0947646D}"/>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Semilight"/>
                </a:endParaRPr>
              </a:p>
            </p:txBody>
          </p:sp>
          <p:sp>
            <p:nvSpPr>
              <p:cNvPr id="108" name="Freeform 17">
                <a:extLst>
                  <a:ext uri="{FF2B5EF4-FFF2-40B4-BE49-F238E27FC236}">
                    <a16:creationId xmlns:a16="http://schemas.microsoft.com/office/drawing/2014/main" id="{6154327D-E5EF-7F41-84BE-1ACA5165E28E}"/>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Semilight"/>
                </a:endParaRPr>
              </a:p>
            </p:txBody>
          </p:sp>
        </p:grpSp>
      </p:grpSp>
      <p:sp>
        <p:nvSpPr>
          <p:cNvPr id="109" name="Rectangle 1231">
            <a:extLst>
              <a:ext uri="{FF2B5EF4-FFF2-40B4-BE49-F238E27FC236}">
                <a16:creationId xmlns:a16="http://schemas.microsoft.com/office/drawing/2014/main" id="{170DAF96-85E8-FC47-888E-7F7EFA028D72}"/>
              </a:ext>
            </a:extLst>
          </p:cNvPr>
          <p:cNvSpPr/>
          <p:nvPr/>
        </p:nvSpPr>
        <p:spPr>
          <a:xfrm>
            <a:off x="3367604" y="3663628"/>
            <a:ext cx="2461425" cy="484060"/>
          </a:xfrm>
          <a:prstGeom prst="rect">
            <a:avLst/>
          </a:prstGeom>
        </p:spPr>
        <p:txBody>
          <a:bodyPr wrap="square" lIns="0" tIns="0" rIns="0" bIns="0">
            <a:noAutofit/>
          </a:bodyPr>
          <a:lstStyle/>
          <a:p>
            <a:pPr algn="ctr" defTabSz="861251">
              <a:defRPr/>
            </a:pPr>
            <a:r>
              <a:rPr lang="en-US" sz="1568">
                <a:solidFill>
                  <a:srgbClr val="1A1A1A"/>
                </a:solidFill>
                <a:latin typeface="Segoe UI Semibold" panose="020B0702040204020203" pitchFamily="34" charset="0"/>
                <a:cs typeface="Segoe UI Semibold" panose="020B0702040204020203" pitchFamily="34" charset="0"/>
              </a:rPr>
              <a:t>Power Apps</a:t>
            </a:r>
          </a:p>
          <a:p>
            <a:pPr algn="ctr" defTabSz="861251">
              <a:defRPr/>
            </a:pPr>
            <a:r>
              <a:rPr lang="en-GB" sz="1176">
                <a:solidFill>
                  <a:srgbClr val="1A1A1A"/>
                </a:solidFill>
                <a:latin typeface="Segoe UI"/>
                <a:cs typeface="Segoe UI Semibold" panose="020B0702040204020203" pitchFamily="34" charset="0"/>
              </a:rPr>
              <a:t>Application development</a:t>
            </a:r>
          </a:p>
          <a:p>
            <a:pPr algn="ctr" defTabSz="861251">
              <a:defRPr/>
            </a:pPr>
            <a:endParaRPr lang="en-US" sz="1176">
              <a:solidFill>
                <a:srgbClr val="1A1A1A"/>
              </a:solidFill>
              <a:latin typeface="Segoe UI Semibold" panose="020B0702040204020203" pitchFamily="34" charset="0"/>
              <a:cs typeface="Segoe UI Semibold" panose="020B0702040204020203" pitchFamily="34" charset="0"/>
            </a:endParaRPr>
          </a:p>
        </p:txBody>
      </p:sp>
      <p:sp>
        <p:nvSpPr>
          <p:cNvPr id="110" name="Rectangle 1231">
            <a:extLst>
              <a:ext uri="{FF2B5EF4-FFF2-40B4-BE49-F238E27FC236}">
                <a16:creationId xmlns:a16="http://schemas.microsoft.com/office/drawing/2014/main" id="{01E46375-AF5D-3B46-B2EB-3AFFFD0FA9C4}"/>
              </a:ext>
            </a:extLst>
          </p:cNvPr>
          <p:cNvSpPr/>
          <p:nvPr/>
        </p:nvSpPr>
        <p:spPr>
          <a:xfrm>
            <a:off x="6384420" y="3663628"/>
            <a:ext cx="2461425" cy="484060"/>
          </a:xfrm>
          <a:prstGeom prst="rect">
            <a:avLst/>
          </a:prstGeom>
        </p:spPr>
        <p:txBody>
          <a:bodyPr wrap="square" lIns="0" tIns="0" rIns="0" bIns="0">
            <a:noAutofit/>
          </a:bodyPr>
          <a:lstStyle/>
          <a:p>
            <a:pPr algn="ctr" defTabSz="861251">
              <a:defRPr/>
            </a:pPr>
            <a:r>
              <a:rPr lang="en-US" sz="1568">
                <a:solidFill>
                  <a:srgbClr val="1A1A1A"/>
                </a:solidFill>
                <a:latin typeface="Segoe UI Semibold" panose="020B0702040204020203" pitchFamily="34" charset="0"/>
                <a:cs typeface="Segoe UI Semibold" panose="020B0702040204020203" pitchFamily="34" charset="0"/>
              </a:rPr>
              <a:t>Power Automate</a:t>
            </a:r>
          </a:p>
          <a:p>
            <a:pPr algn="ctr" defTabSz="861251">
              <a:defRPr/>
            </a:pPr>
            <a:r>
              <a:rPr lang="en-GB" sz="1176">
                <a:solidFill>
                  <a:srgbClr val="1A1A1A"/>
                </a:solidFill>
                <a:latin typeface="Segoe UI"/>
                <a:cs typeface="Segoe UI Semibold" panose="020B0702040204020203" pitchFamily="34" charset="0"/>
              </a:rPr>
              <a:t>Workflow automation</a:t>
            </a:r>
            <a:endParaRPr lang="en-US" sz="1176">
              <a:solidFill>
                <a:srgbClr val="1A1A1A"/>
              </a:solidFill>
              <a:latin typeface="Segoe UI Semibold" panose="020B0702040204020203" pitchFamily="34" charset="0"/>
              <a:cs typeface="Segoe UI Semibold" panose="020B0702040204020203" pitchFamily="34" charset="0"/>
            </a:endParaRPr>
          </a:p>
        </p:txBody>
      </p:sp>
      <p:sp>
        <p:nvSpPr>
          <p:cNvPr id="44" name="Org_ECA6" title="Icon of three boxes in a bracket chart">
            <a:extLst>
              <a:ext uri="{FF2B5EF4-FFF2-40B4-BE49-F238E27FC236}">
                <a16:creationId xmlns:a16="http://schemas.microsoft.com/office/drawing/2014/main" id="{4930BE64-D053-EA40-9ACE-CD77D6E64901}"/>
              </a:ext>
            </a:extLst>
          </p:cNvPr>
          <p:cNvSpPr>
            <a:spLocks noChangeAspect="1" noEditPoints="1"/>
          </p:cNvSpPr>
          <p:nvPr/>
        </p:nvSpPr>
        <p:spPr bwMode="auto">
          <a:xfrm>
            <a:off x="5986903" y="480013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a:gradFill>
                <a:gsLst>
                  <a:gs pos="0">
                    <a:srgbClr val="505050"/>
                  </a:gs>
                  <a:gs pos="100000">
                    <a:srgbClr val="505050"/>
                  </a:gs>
                </a:gsLst>
                <a:lin ang="5400000" scaled="1"/>
              </a:gradFill>
              <a:latin typeface="Segoe UI"/>
            </a:endParaRPr>
          </a:p>
        </p:txBody>
      </p:sp>
      <p:sp>
        <p:nvSpPr>
          <p:cNvPr id="42" name="Title 1">
            <a:extLst>
              <a:ext uri="{FF2B5EF4-FFF2-40B4-BE49-F238E27FC236}">
                <a16:creationId xmlns:a16="http://schemas.microsoft.com/office/drawing/2014/main" id="{E7C58A19-7E45-1B4D-B3CB-57B0CD8953AA}"/>
              </a:ext>
            </a:extLst>
          </p:cNvPr>
          <p:cNvSpPr txBox="1">
            <a:spLocks/>
          </p:cNvSpPr>
          <p:nvPr/>
        </p:nvSpPr>
        <p:spPr>
          <a:xfrm>
            <a:off x="571677" y="566684"/>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defTabSz="914367">
              <a:defRPr/>
            </a:pPr>
            <a:r>
              <a:rPr lang="en-US" sz="3137" spc="-147">
                <a:latin typeface="Segoe UI Semibold"/>
              </a:rPr>
              <a:t>Microsoft Power Platform</a:t>
            </a:r>
          </a:p>
        </p:txBody>
      </p:sp>
    </p:spTree>
    <p:extLst>
      <p:ext uri="{BB962C8B-B14F-4D97-AF65-F5344CB8AC3E}">
        <p14:creationId xmlns:p14="http://schemas.microsoft.com/office/powerpoint/2010/main" val="29206505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p:txBody>
          <a:bodyPr>
            <a:normAutofit/>
          </a:bodyPr>
          <a:lstStyle/>
          <a:p>
            <a:r>
              <a:rPr lang="en-US" dirty="0">
                <a:solidFill>
                  <a:schemeClr val="tx2"/>
                </a:solidFill>
              </a:rPr>
              <a:t>Power Apps Portals:: Engage with your customers</a:t>
            </a:r>
            <a:endParaRPr lang="en-US" dirty="0"/>
          </a:p>
        </p:txBody>
      </p:sp>
      <p:pic>
        <p:nvPicPr>
          <p:cNvPr id="49" name="Picture 48" descr="A screenshot of a computer&#10;&#10;Description automatically generated">
            <a:extLst>
              <a:ext uri="{FF2B5EF4-FFF2-40B4-BE49-F238E27FC236}">
                <a16:creationId xmlns:a16="http://schemas.microsoft.com/office/drawing/2014/main" id="{E2F54A85-3626-4C6E-B156-010A0316F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179" y="1439529"/>
            <a:ext cx="5430876" cy="322701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0" name="Picture 49" descr="A screenshot of a computer&#10;&#10;Description automatically generated">
            <a:extLst>
              <a:ext uri="{FF2B5EF4-FFF2-40B4-BE49-F238E27FC236}">
                <a16:creationId xmlns:a16="http://schemas.microsoft.com/office/drawing/2014/main" id="{E22DE691-F0DE-4349-B45D-33ACF13D0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346" y="3119243"/>
            <a:ext cx="4746290" cy="2798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3" name="Picture 52">
            <a:extLst>
              <a:ext uri="{FF2B5EF4-FFF2-40B4-BE49-F238E27FC236}">
                <a16:creationId xmlns:a16="http://schemas.microsoft.com/office/drawing/2014/main" id="{2BE1DA72-D824-449D-B5C6-6A8375D3F9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28106" y="4907096"/>
            <a:ext cx="2851466" cy="1710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8" name="Picture 57">
            <a:extLst>
              <a:ext uri="{FF2B5EF4-FFF2-40B4-BE49-F238E27FC236}">
                <a16:creationId xmlns:a16="http://schemas.microsoft.com/office/drawing/2014/main" id="{B027E1C5-280C-4D2F-B024-D2E19F03587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275739" y="4907096"/>
            <a:ext cx="962271" cy="17413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769461D-9518-4421-AFD3-31B89B1A4B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5241" y="365125"/>
            <a:ext cx="698413" cy="698413"/>
          </a:xfrm>
          <a:prstGeom prst="rect">
            <a:avLst/>
          </a:prstGeom>
        </p:spPr>
      </p:pic>
      <p:grpSp>
        <p:nvGrpSpPr>
          <p:cNvPr id="4" name="Group 3">
            <a:extLst>
              <a:ext uri="{FF2B5EF4-FFF2-40B4-BE49-F238E27FC236}">
                <a16:creationId xmlns:a16="http://schemas.microsoft.com/office/drawing/2014/main" id="{3778ADDE-960F-4CF1-BE29-A4205B19B728}"/>
              </a:ext>
            </a:extLst>
          </p:cNvPr>
          <p:cNvGrpSpPr/>
          <p:nvPr/>
        </p:nvGrpSpPr>
        <p:grpSpPr>
          <a:xfrm>
            <a:off x="504175" y="1726972"/>
            <a:ext cx="5807832" cy="4609496"/>
            <a:chOff x="504175" y="1726972"/>
            <a:chExt cx="5807832" cy="4609496"/>
          </a:xfrm>
        </p:grpSpPr>
        <p:grpSp>
          <p:nvGrpSpPr>
            <p:cNvPr id="3" name="Group 2">
              <a:extLst>
                <a:ext uri="{FF2B5EF4-FFF2-40B4-BE49-F238E27FC236}">
                  <a16:creationId xmlns:a16="http://schemas.microsoft.com/office/drawing/2014/main" id="{3FC575D8-3C61-406C-9BA6-B62553413AC3}"/>
                </a:ext>
              </a:extLst>
            </p:cNvPr>
            <p:cNvGrpSpPr/>
            <p:nvPr/>
          </p:nvGrpSpPr>
          <p:grpSpPr>
            <a:xfrm>
              <a:off x="504175" y="1726972"/>
              <a:ext cx="5807832" cy="4609496"/>
              <a:chOff x="504175" y="1726972"/>
              <a:chExt cx="5807832" cy="4609496"/>
            </a:xfrm>
          </p:grpSpPr>
          <p:sp>
            <p:nvSpPr>
              <p:cNvPr id="36" name="TextBox 35">
                <a:extLst>
                  <a:ext uri="{FF2B5EF4-FFF2-40B4-BE49-F238E27FC236}">
                    <a16:creationId xmlns:a16="http://schemas.microsoft.com/office/drawing/2014/main" id="{2C6FE1C2-E9DB-41DA-B084-78599E4C693A}"/>
                  </a:ext>
                </a:extLst>
              </p:cNvPr>
              <p:cNvSpPr txBox="1"/>
              <p:nvPr/>
            </p:nvSpPr>
            <p:spPr>
              <a:xfrm>
                <a:off x="1103182" y="2713147"/>
                <a:ext cx="5208825"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Use any of the commercial or enterprise login providers like Microsoft Account, LinkedIn, Azure AD B2C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etc</a:t>
                </a:r>
                <a:r>
                  <a:rPr kumimoji="0" lang="en-US" sz="1600" b="0" i="0" u="none" strike="noStrike" kern="1200" cap="none" spc="0" normalizeH="0" baseline="0" noProof="0" dirty="0">
                    <a:ln>
                      <a:noFill/>
                    </a:ln>
                    <a:solidFill>
                      <a:srgbClr val="505050"/>
                    </a:solidFill>
                    <a:effectLst/>
                    <a:uLnTx/>
                    <a:uFillTx/>
                    <a:latin typeface="Segoe UI"/>
                    <a:ea typeface="+mn-ea"/>
                    <a:cs typeface="+mn-cs"/>
                  </a:rPr>
                  <a:t> or even allow anonymous access.</a:t>
                </a:r>
              </a:p>
            </p:txBody>
          </p:sp>
          <p:grpSp>
            <p:nvGrpSpPr>
              <p:cNvPr id="2" name="Group 1">
                <a:extLst>
                  <a:ext uri="{FF2B5EF4-FFF2-40B4-BE49-F238E27FC236}">
                    <a16:creationId xmlns:a16="http://schemas.microsoft.com/office/drawing/2014/main" id="{8FD9E783-3AF3-444B-80B4-9F70BF4EB986}"/>
                  </a:ext>
                </a:extLst>
              </p:cNvPr>
              <p:cNvGrpSpPr/>
              <p:nvPr/>
            </p:nvGrpSpPr>
            <p:grpSpPr>
              <a:xfrm>
                <a:off x="504175" y="1726972"/>
                <a:ext cx="5662469" cy="4609496"/>
                <a:chOff x="504175" y="1726972"/>
                <a:chExt cx="5662469" cy="4609496"/>
              </a:xfrm>
            </p:grpSpPr>
            <p:sp>
              <p:nvSpPr>
                <p:cNvPr id="38" name="TextBox 37">
                  <a:extLst>
                    <a:ext uri="{FF2B5EF4-FFF2-40B4-BE49-F238E27FC236}">
                      <a16:creationId xmlns:a16="http://schemas.microsoft.com/office/drawing/2014/main" id="{A0725C09-0308-4292-9444-3B2425D54B8A}"/>
                    </a:ext>
                  </a:extLst>
                </p:cNvPr>
                <p:cNvSpPr txBox="1"/>
                <p:nvPr/>
              </p:nvSpPr>
              <p:spPr>
                <a:xfrm>
                  <a:off x="1103182" y="4685497"/>
                  <a:ext cx="4744854"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Pro dev extensibility and templating capabilities to design complex business processes.</a:t>
                  </a:r>
                </a:p>
              </p:txBody>
            </p:sp>
            <p:sp>
              <p:nvSpPr>
                <p:cNvPr id="35" name="TextBox 34">
                  <a:extLst>
                    <a:ext uri="{FF2B5EF4-FFF2-40B4-BE49-F238E27FC236}">
                      <a16:creationId xmlns:a16="http://schemas.microsoft.com/office/drawing/2014/main" id="{A23A77C2-6FEB-49F7-BD10-5A730FA9E86C}"/>
                    </a:ext>
                  </a:extLst>
                </p:cNvPr>
                <p:cNvSpPr txBox="1"/>
                <p:nvPr/>
              </p:nvSpPr>
              <p:spPr>
                <a:xfrm>
                  <a:off x="1103182" y="1726972"/>
                  <a:ext cx="4976218"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Low code solution for creating multilingual, responsive websites for users external to your organizations as well as internal employees.</a:t>
                  </a:r>
                </a:p>
              </p:txBody>
            </p:sp>
            <p:sp>
              <p:nvSpPr>
                <p:cNvPr id="43" name="TextBox 42">
                  <a:extLst>
                    <a:ext uri="{FF2B5EF4-FFF2-40B4-BE49-F238E27FC236}">
                      <a16:creationId xmlns:a16="http://schemas.microsoft.com/office/drawing/2014/main" id="{E02DF9BC-AD9D-4A5B-9346-B6CE1B4574B7}"/>
                    </a:ext>
                  </a:extLst>
                </p:cNvPr>
                <p:cNvSpPr txBox="1"/>
                <p:nvPr/>
              </p:nvSpPr>
              <p:spPr>
                <a:xfrm>
                  <a:off x="1103182" y="3699322"/>
                  <a:ext cx="4897466"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Use WYSIWYG designer to create website content and enrich with CDS/Dynamics data using familiar constructs like forms, views, charts, dashboards.</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19245" y="3677986"/>
                  <a:ext cx="471356" cy="515336"/>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solidFill>
                    <a:schemeClr val="accent4"/>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solidFill>
                    <a:schemeClr val="accent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solidFill>
                    <a:schemeClr val="accent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solidFill>
                    <a:schemeClr val="accent1"/>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a:ea typeface="+mn-ea"/>
                      <a:cs typeface="+mn-cs"/>
                    </a:endParaRPr>
                  </a:p>
                </p:txBody>
              </p:sp>
            </p:grpSp>
            <p:sp>
              <p:nvSpPr>
                <p:cNvPr id="62" name="TextBox 61">
                  <a:extLst>
                    <a:ext uri="{FF2B5EF4-FFF2-40B4-BE49-F238E27FC236}">
                      <a16:creationId xmlns:a16="http://schemas.microsoft.com/office/drawing/2014/main" id="{A4A51279-6D62-467D-B9AE-9743AB15CD00}"/>
                    </a:ext>
                  </a:extLst>
                </p:cNvPr>
                <p:cNvSpPr txBox="1"/>
                <p:nvPr/>
              </p:nvSpPr>
              <p:spPr>
                <a:xfrm>
                  <a:off x="1103182" y="5671671"/>
                  <a:ext cx="5063462"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Use prebuilt templates like Customer Self Service, Partner Management, Event Management, Community Self Service or create your own portal.</a:t>
                  </a:r>
                </a:p>
              </p:txBody>
            </p:sp>
            <p:grpSp>
              <p:nvGrpSpPr>
                <p:cNvPr id="59" name="Group 58">
                  <a:extLst>
                    <a:ext uri="{FF2B5EF4-FFF2-40B4-BE49-F238E27FC236}">
                      <a16:creationId xmlns:a16="http://schemas.microsoft.com/office/drawing/2014/main" id="{11F853D8-10F7-4DEE-81D3-3994340CBC06}"/>
                    </a:ext>
                  </a:extLst>
                </p:cNvPr>
                <p:cNvGrpSpPr/>
                <p:nvPr/>
              </p:nvGrpSpPr>
              <p:grpSpPr>
                <a:xfrm>
                  <a:off x="506291" y="1754808"/>
                  <a:ext cx="465260" cy="509716"/>
                  <a:chOff x="-1023902" y="1811547"/>
                  <a:chExt cx="618532" cy="677636"/>
                </a:xfrm>
              </p:grpSpPr>
              <p:sp>
                <p:nvSpPr>
                  <p:cNvPr id="60" name="Freeform: Shape 59">
                    <a:extLst>
                      <a:ext uri="{FF2B5EF4-FFF2-40B4-BE49-F238E27FC236}">
                        <a16:creationId xmlns:a16="http://schemas.microsoft.com/office/drawing/2014/main" id="{8E15FB45-F103-4241-88E4-66911BB9A807}"/>
                      </a:ext>
                    </a:extLst>
                  </p:cNvPr>
                  <p:cNvSpPr/>
                  <p:nvPr/>
                </p:nvSpPr>
                <p:spPr>
                  <a:xfrm>
                    <a:off x="-1023902" y="1811547"/>
                    <a:ext cx="618532" cy="439845"/>
                  </a:xfrm>
                  <a:custGeom>
                    <a:avLst/>
                    <a:gdLst>
                      <a:gd name="connsiteX0" fmla="*/ 667459 w 744378"/>
                      <a:gd name="connsiteY0" fmla="*/ 12406 h 529335"/>
                      <a:gd name="connsiteX1" fmla="*/ 85190 w 744378"/>
                      <a:gd name="connsiteY1" fmla="*/ 12406 h 529335"/>
                      <a:gd name="connsiteX2" fmla="*/ 12406 w 744378"/>
                      <a:gd name="connsiteY2" fmla="*/ 85190 h 529335"/>
                      <a:gd name="connsiteX3" fmla="*/ 12406 w 744378"/>
                      <a:gd name="connsiteY3" fmla="*/ 459033 h 529335"/>
                      <a:gd name="connsiteX4" fmla="*/ 85190 w 744378"/>
                      <a:gd name="connsiteY4" fmla="*/ 531817 h 529335"/>
                      <a:gd name="connsiteX5" fmla="*/ 268803 w 744378"/>
                      <a:gd name="connsiteY5" fmla="*/ 531817 h 529335"/>
                      <a:gd name="connsiteX6" fmla="*/ 286999 w 744378"/>
                      <a:gd name="connsiteY6" fmla="*/ 473921 h 529335"/>
                      <a:gd name="connsiteX7" fmla="*/ 316774 w 744378"/>
                      <a:gd name="connsiteY7" fmla="*/ 463996 h 529335"/>
                      <a:gd name="connsiteX8" fmla="*/ 358129 w 744378"/>
                      <a:gd name="connsiteY8" fmla="*/ 485500 h 529335"/>
                      <a:gd name="connsiteX9" fmla="*/ 363091 w 744378"/>
                      <a:gd name="connsiteY9" fmla="*/ 490463 h 529335"/>
                      <a:gd name="connsiteX10" fmla="*/ 363091 w 744378"/>
                      <a:gd name="connsiteY10" fmla="*/ 460687 h 529335"/>
                      <a:gd name="connsiteX11" fmla="*/ 96769 w 744378"/>
                      <a:gd name="connsiteY11" fmla="*/ 460687 h 529335"/>
                      <a:gd name="connsiteX12" fmla="*/ 96769 w 744378"/>
                      <a:gd name="connsiteY12" fmla="*/ 76919 h 529335"/>
                      <a:gd name="connsiteX13" fmla="*/ 657534 w 744378"/>
                      <a:gd name="connsiteY13" fmla="*/ 76919 h 529335"/>
                      <a:gd name="connsiteX14" fmla="*/ 657534 w 744378"/>
                      <a:gd name="connsiteY14" fmla="*/ 462342 h 529335"/>
                      <a:gd name="connsiteX15" fmla="*/ 632722 w 744378"/>
                      <a:gd name="connsiteY15" fmla="*/ 462342 h 529335"/>
                      <a:gd name="connsiteX16" fmla="*/ 632722 w 744378"/>
                      <a:gd name="connsiteY16" fmla="*/ 531817 h 529335"/>
                      <a:gd name="connsiteX17" fmla="*/ 669113 w 744378"/>
                      <a:gd name="connsiteY17" fmla="*/ 531817 h 529335"/>
                      <a:gd name="connsiteX18" fmla="*/ 741897 w 744378"/>
                      <a:gd name="connsiteY18" fmla="*/ 459033 h 529335"/>
                      <a:gd name="connsiteX19" fmla="*/ 741897 w 744378"/>
                      <a:gd name="connsiteY19" fmla="*/ 85190 h 529335"/>
                      <a:gd name="connsiteX20" fmla="*/ 667459 w 744378"/>
                      <a:gd name="connsiteY20" fmla="*/ 12406 h 529335"/>
                      <a:gd name="connsiteX21" fmla="*/ 53761 w 744378"/>
                      <a:gd name="connsiteY21" fmla="*/ 298578 h 529335"/>
                      <a:gd name="connsiteX22" fmla="*/ 35565 w 744378"/>
                      <a:gd name="connsiteY22" fmla="*/ 280383 h 529335"/>
                      <a:gd name="connsiteX23" fmla="*/ 53761 w 744378"/>
                      <a:gd name="connsiteY23" fmla="*/ 262187 h 529335"/>
                      <a:gd name="connsiteX24" fmla="*/ 71957 w 744378"/>
                      <a:gd name="connsiteY24" fmla="*/ 280383 h 529335"/>
                      <a:gd name="connsiteX25" fmla="*/ 53761 w 744378"/>
                      <a:gd name="connsiteY25" fmla="*/ 298578 h 52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4378" h="529335">
                        <a:moveTo>
                          <a:pt x="667459" y="12406"/>
                        </a:moveTo>
                        <a:lnTo>
                          <a:pt x="85190" y="12406"/>
                        </a:lnTo>
                        <a:cubicBezTo>
                          <a:pt x="45490" y="12406"/>
                          <a:pt x="12406" y="45490"/>
                          <a:pt x="12406" y="85190"/>
                        </a:cubicBezTo>
                        <a:lnTo>
                          <a:pt x="12406" y="459033"/>
                        </a:lnTo>
                        <a:cubicBezTo>
                          <a:pt x="12406" y="498733"/>
                          <a:pt x="45490" y="531817"/>
                          <a:pt x="85190" y="531817"/>
                        </a:cubicBezTo>
                        <a:lnTo>
                          <a:pt x="268803" y="531817"/>
                        </a:lnTo>
                        <a:cubicBezTo>
                          <a:pt x="262187" y="511967"/>
                          <a:pt x="268803" y="487154"/>
                          <a:pt x="286999" y="473921"/>
                        </a:cubicBezTo>
                        <a:cubicBezTo>
                          <a:pt x="295270" y="467304"/>
                          <a:pt x="306849" y="463996"/>
                          <a:pt x="316774" y="463996"/>
                        </a:cubicBezTo>
                        <a:cubicBezTo>
                          <a:pt x="333316" y="463996"/>
                          <a:pt x="348204" y="472267"/>
                          <a:pt x="358129" y="485500"/>
                        </a:cubicBezTo>
                        <a:lnTo>
                          <a:pt x="363091" y="490463"/>
                        </a:lnTo>
                        <a:lnTo>
                          <a:pt x="363091" y="460687"/>
                        </a:lnTo>
                        <a:lnTo>
                          <a:pt x="96769" y="460687"/>
                        </a:lnTo>
                        <a:lnTo>
                          <a:pt x="96769" y="76919"/>
                        </a:lnTo>
                        <a:lnTo>
                          <a:pt x="657534" y="76919"/>
                        </a:lnTo>
                        <a:lnTo>
                          <a:pt x="657534" y="462342"/>
                        </a:lnTo>
                        <a:lnTo>
                          <a:pt x="632722" y="462342"/>
                        </a:lnTo>
                        <a:lnTo>
                          <a:pt x="632722" y="531817"/>
                        </a:lnTo>
                        <a:lnTo>
                          <a:pt x="669113" y="531817"/>
                        </a:lnTo>
                        <a:cubicBezTo>
                          <a:pt x="708814" y="531817"/>
                          <a:pt x="741897" y="498733"/>
                          <a:pt x="741897" y="459033"/>
                        </a:cubicBezTo>
                        <a:lnTo>
                          <a:pt x="741897" y="85190"/>
                        </a:lnTo>
                        <a:cubicBezTo>
                          <a:pt x="740243" y="45490"/>
                          <a:pt x="707159" y="12406"/>
                          <a:pt x="667459" y="12406"/>
                        </a:cubicBezTo>
                        <a:close/>
                        <a:moveTo>
                          <a:pt x="53761" y="298578"/>
                        </a:moveTo>
                        <a:cubicBezTo>
                          <a:pt x="43836" y="298578"/>
                          <a:pt x="35565" y="290308"/>
                          <a:pt x="35565" y="280383"/>
                        </a:cubicBezTo>
                        <a:cubicBezTo>
                          <a:pt x="35565" y="270457"/>
                          <a:pt x="43836" y="262187"/>
                          <a:pt x="53761" y="262187"/>
                        </a:cubicBezTo>
                        <a:cubicBezTo>
                          <a:pt x="63686" y="262187"/>
                          <a:pt x="71957" y="270457"/>
                          <a:pt x="71957" y="280383"/>
                        </a:cubicBezTo>
                        <a:cubicBezTo>
                          <a:pt x="73611" y="290308"/>
                          <a:pt x="63686" y="298578"/>
                          <a:pt x="53761" y="298578"/>
                        </a:cubicBez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1A3EE6A2-2A6A-4C83-BC93-AB2BE275A995}"/>
                      </a:ext>
                    </a:extLst>
                  </p:cNvPr>
                  <p:cNvSpPr/>
                  <p:nvPr/>
                </p:nvSpPr>
                <p:spPr>
                  <a:xfrm>
                    <a:off x="-798299" y="2027346"/>
                    <a:ext cx="288649" cy="384864"/>
                  </a:xfrm>
                  <a:custGeom>
                    <a:avLst/>
                    <a:gdLst>
                      <a:gd name="connsiteX0" fmla="*/ 336405 w 347376"/>
                      <a:gd name="connsiteY0" fmla="*/ 452417 h 463168"/>
                      <a:gd name="connsiteX1" fmla="*/ 344676 w 347376"/>
                      <a:gd name="connsiteY1" fmla="*/ 387904 h 463168"/>
                      <a:gd name="connsiteX2" fmla="*/ 344676 w 347376"/>
                      <a:gd name="connsiteY2" fmla="*/ 189403 h 463168"/>
                      <a:gd name="connsiteX3" fmla="*/ 324826 w 347376"/>
                      <a:gd name="connsiteY3" fmla="*/ 162936 h 463168"/>
                      <a:gd name="connsiteX4" fmla="*/ 314901 w 347376"/>
                      <a:gd name="connsiteY4" fmla="*/ 161282 h 463168"/>
                      <a:gd name="connsiteX5" fmla="*/ 290088 w 347376"/>
                      <a:gd name="connsiteY5" fmla="*/ 189403 h 463168"/>
                      <a:gd name="connsiteX6" fmla="*/ 290088 w 347376"/>
                      <a:gd name="connsiteY6" fmla="*/ 247299 h 463168"/>
                      <a:gd name="connsiteX7" fmla="*/ 283472 w 347376"/>
                      <a:gd name="connsiteY7" fmla="*/ 247299 h 463168"/>
                      <a:gd name="connsiteX8" fmla="*/ 283472 w 347376"/>
                      <a:gd name="connsiteY8" fmla="*/ 176170 h 463168"/>
                      <a:gd name="connsiteX9" fmla="*/ 257005 w 347376"/>
                      <a:gd name="connsiteY9" fmla="*/ 148049 h 463168"/>
                      <a:gd name="connsiteX10" fmla="*/ 228884 w 347376"/>
                      <a:gd name="connsiteY10" fmla="*/ 174515 h 463168"/>
                      <a:gd name="connsiteX11" fmla="*/ 228884 w 347376"/>
                      <a:gd name="connsiteY11" fmla="*/ 247299 h 463168"/>
                      <a:gd name="connsiteX12" fmla="*/ 222267 w 347376"/>
                      <a:gd name="connsiteY12" fmla="*/ 247299 h 463168"/>
                      <a:gd name="connsiteX13" fmla="*/ 222267 w 347376"/>
                      <a:gd name="connsiteY13" fmla="*/ 153011 h 463168"/>
                      <a:gd name="connsiteX14" fmla="*/ 197455 w 347376"/>
                      <a:gd name="connsiteY14" fmla="*/ 124890 h 463168"/>
                      <a:gd name="connsiteX15" fmla="*/ 169334 w 347376"/>
                      <a:gd name="connsiteY15" fmla="*/ 153011 h 463168"/>
                      <a:gd name="connsiteX16" fmla="*/ 169334 w 347376"/>
                      <a:gd name="connsiteY16" fmla="*/ 248953 h 463168"/>
                      <a:gd name="connsiteX17" fmla="*/ 164371 w 347376"/>
                      <a:gd name="connsiteY17" fmla="*/ 248953 h 463168"/>
                      <a:gd name="connsiteX18" fmla="*/ 164371 w 347376"/>
                      <a:gd name="connsiteY18" fmla="*/ 40527 h 463168"/>
                      <a:gd name="connsiteX19" fmla="*/ 137904 w 347376"/>
                      <a:gd name="connsiteY19" fmla="*/ 12406 h 463168"/>
                      <a:gd name="connsiteX20" fmla="*/ 109783 w 347376"/>
                      <a:gd name="connsiteY20" fmla="*/ 38873 h 463168"/>
                      <a:gd name="connsiteX21" fmla="*/ 109783 w 347376"/>
                      <a:gd name="connsiteY21" fmla="*/ 282037 h 463168"/>
                      <a:gd name="connsiteX22" fmla="*/ 75046 w 347376"/>
                      <a:gd name="connsiteY22" fmla="*/ 234066 h 463168"/>
                      <a:gd name="connsiteX23" fmla="*/ 27075 w 347376"/>
                      <a:gd name="connsiteY23" fmla="*/ 225795 h 463168"/>
                      <a:gd name="connsiteX24" fmla="*/ 18804 w 347376"/>
                      <a:gd name="connsiteY24" fmla="*/ 273766 h 463168"/>
                      <a:gd name="connsiteX25" fmla="*/ 132942 w 347376"/>
                      <a:gd name="connsiteY25" fmla="*/ 450762 h 463168"/>
                      <a:gd name="connsiteX26" fmla="*/ 336405 w 347376"/>
                      <a:gd name="connsiteY26" fmla="*/ 450762 h 46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376" h="463168">
                        <a:moveTo>
                          <a:pt x="336405" y="452417"/>
                        </a:moveTo>
                        <a:cubicBezTo>
                          <a:pt x="341368" y="430912"/>
                          <a:pt x="344676" y="407754"/>
                          <a:pt x="344676" y="387904"/>
                        </a:cubicBezTo>
                        <a:lnTo>
                          <a:pt x="344676" y="189403"/>
                        </a:lnTo>
                        <a:cubicBezTo>
                          <a:pt x="344676" y="176170"/>
                          <a:pt x="336405" y="166244"/>
                          <a:pt x="324826" y="162936"/>
                        </a:cubicBezTo>
                        <a:cubicBezTo>
                          <a:pt x="321518" y="161282"/>
                          <a:pt x="319864" y="161282"/>
                          <a:pt x="314901" y="161282"/>
                        </a:cubicBezTo>
                        <a:cubicBezTo>
                          <a:pt x="300013" y="161282"/>
                          <a:pt x="290088" y="176170"/>
                          <a:pt x="290088" y="189403"/>
                        </a:cubicBezTo>
                        <a:lnTo>
                          <a:pt x="290088" y="247299"/>
                        </a:lnTo>
                        <a:lnTo>
                          <a:pt x="283472" y="247299"/>
                        </a:lnTo>
                        <a:lnTo>
                          <a:pt x="283472" y="176170"/>
                        </a:lnTo>
                        <a:cubicBezTo>
                          <a:pt x="283472" y="161282"/>
                          <a:pt x="271892" y="148049"/>
                          <a:pt x="257005" y="148049"/>
                        </a:cubicBezTo>
                        <a:cubicBezTo>
                          <a:pt x="242117" y="146394"/>
                          <a:pt x="228884" y="159628"/>
                          <a:pt x="228884" y="174515"/>
                        </a:cubicBezTo>
                        <a:lnTo>
                          <a:pt x="228884" y="247299"/>
                        </a:lnTo>
                        <a:lnTo>
                          <a:pt x="222267" y="247299"/>
                        </a:lnTo>
                        <a:lnTo>
                          <a:pt x="222267" y="153011"/>
                        </a:lnTo>
                        <a:cubicBezTo>
                          <a:pt x="222267" y="138124"/>
                          <a:pt x="210688" y="124890"/>
                          <a:pt x="197455" y="124890"/>
                        </a:cubicBezTo>
                        <a:cubicBezTo>
                          <a:pt x="180913" y="123236"/>
                          <a:pt x="169334" y="136469"/>
                          <a:pt x="169334" y="153011"/>
                        </a:cubicBezTo>
                        <a:lnTo>
                          <a:pt x="169334" y="248953"/>
                        </a:lnTo>
                        <a:lnTo>
                          <a:pt x="164371" y="248953"/>
                        </a:lnTo>
                        <a:lnTo>
                          <a:pt x="164371" y="40527"/>
                        </a:lnTo>
                        <a:cubicBezTo>
                          <a:pt x="164371" y="25640"/>
                          <a:pt x="152792" y="12406"/>
                          <a:pt x="137904" y="12406"/>
                        </a:cubicBezTo>
                        <a:cubicBezTo>
                          <a:pt x="123017" y="12406"/>
                          <a:pt x="109783" y="23986"/>
                          <a:pt x="109783" y="38873"/>
                        </a:cubicBezTo>
                        <a:lnTo>
                          <a:pt x="109783" y="282037"/>
                        </a:lnTo>
                        <a:lnTo>
                          <a:pt x="75046" y="234066"/>
                        </a:lnTo>
                        <a:cubicBezTo>
                          <a:pt x="63467" y="219178"/>
                          <a:pt x="41962" y="214216"/>
                          <a:pt x="27075" y="225795"/>
                        </a:cubicBezTo>
                        <a:cubicBezTo>
                          <a:pt x="12187" y="237374"/>
                          <a:pt x="7225" y="258878"/>
                          <a:pt x="18804" y="273766"/>
                        </a:cubicBezTo>
                        <a:lnTo>
                          <a:pt x="132942" y="450762"/>
                        </a:lnTo>
                        <a:lnTo>
                          <a:pt x="336405" y="450762"/>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1DF5966-C59B-4080-A12D-E573C6D22F03}"/>
                      </a:ext>
                    </a:extLst>
                  </p:cNvPr>
                  <p:cNvSpPr/>
                  <p:nvPr/>
                </p:nvSpPr>
                <p:spPr>
                  <a:xfrm>
                    <a:off x="-711887" y="2406712"/>
                    <a:ext cx="206177" cy="82471"/>
                  </a:xfrm>
                  <a:custGeom>
                    <a:avLst/>
                    <a:gdLst>
                      <a:gd name="connsiteX0" fmla="*/ 232411 w 248126"/>
                      <a:gd name="connsiteY0" fmla="*/ 12406 h 99250"/>
                      <a:gd name="connsiteX1" fmla="*/ 22331 w 248126"/>
                      <a:gd name="connsiteY1" fmla="*/ 12406 h 99250"/>
                      <a:gd name="connsiteX2" fmla="*/ 12406 w 248126"/>
                      <a:gd name="connsiteY2" fmla="*/ 22331 h 99250"/>
                      <a:gd name="connsiteX3" fmla="*/ 12406 w 248126"/>
                      <a:gd name="connsiteY3" fmla="*/ 81882 h 99250"/>
                      <a:gd name="connsiteX4" fmla="*/ 22331 w 248126"/>
                      <a:gd name="connsiteY4" fmla="*/ 91807 h 99250"/>
                      <a:gd name="connsiteX5" fmla="*/ 232411 w 248126"/>
                      <a:gd name="connsiteY5" fmla="*/ 91807 h 99250"/>
                      <a:gd name="connsiteX6" fmla="*/ 242336 w 248126"/>
                      <a:gd name="connsiteY6" fmla="*/ 81882 h 99250"/>
                      <a:gd name="connsiteX7" fmla="*/ 242336 w 248126"/>
                      <a:gd name="connsiteY7" fmla="*/ 22331 h 99250"/>
                      <a:gd name="connsiteX8" fmla="*/ 232411 w 248126"/>
                      <a:gd name="connsiteY8" fmla="*/ 12406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126" h="99250">
                        <a:moveTo>
                          <a:pt x="232411" y="12406"/>
                        </a:moveTo>
                        <a:lnTo>
                          <a:pt x="22331" y="12406"/>
                        </a:lnTo>
                        <a:cubicBezTo>
                          <a:pt x="17369" y="12406"/>
                          <a:pt x="12406" y="17369"/>
                          <a:pt x="12406" y="22331"/>
                        </a:cubicBezTo>
                        <a:lnTo>
                          <a:pt x="12406" y="81882"/>
                        </a:lnTo>
                        <a:cubicBezTo>
                          <a:pt x="12406" y="86844"/>
                          <a:pt x="17369" y="91807"/>
                          <a:pt x="22331" y="91807"/>
                        </a:cubicBezTo>
                        <a:lnTo>
                          <a:pt x="232411" y="91807"/>
                        </a:lnTo>
                        <a:cubicBezTo>
                          <a:pt x="237374" y="91807"/>
                          <a:pt x="242336" y="86844"/>
                          <a:pt x="242336" y="81882"/>
                        </a:cubicBezTo>
                        <a:lnTo>
                          <a:pt x="242336" y="22331"/>
                        </a:lnTo>
                        <a:cubicBezTo>
                          <a:pt x="242336" y="15715"/>
                          <a:pt x="237374" y="12406"/>
                          <a:pt x="232411" y="12406"/>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F68F6F4C-2EFA-4E07-93DB-8E2E4A1CE7FD}"/>
                    </a:ext>
                  </a:extLst>
                </p:cNvPr>
                <p:cNvGrpSpPr/>
                <p:nvPr/>
              </p:nvGrpSpPr>
              <p:grpSpPr>
                <a:xfrm>
                  <a:off x="504175" y="2822235"/>
                  <a:ext cx="443564" cy="301338"/>
                  <a:chOff x="4939220" y="3519468"/>
                  <a:chExt cx="913447" cy="620554"/>
                </a:xfrm>
              </p:grpSpPr>
              <p:sp>
                <p:nvSpPr>
                  <p:cNvPr id="67" name="Freeform: Shape 66">
                    <a:extLst>
                      <a:ext uri="{FF2B5EF4-FFF2-40B4-BE49-F238E27FC236}">
                        <a16:creationId xmlns:a16="http://schemas.microsoft.com/office/drawing/2014/main" id="{9978EECA-2018-4F81-9CF8-34CCB06D05F4}"/>
                      </a:ext>
                    </a:extLst>
                  </p:cNvPr>
                  <p:cNvSpPr/>
                  <p:nvPr/>
                </p:nvSpPr>
                <p:spPr>
                  <a:xfrm>
                    <a:off x="4939220" y="4035247"/>
                    <a:ext cx="161925"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6363C53-F223-4B89-836D-E01B6084864D}"/>
                      </a:ext>
                    </a:extLst>
                  </p:cNvPr>
                  <p:cNvSpPr/>
                  <p:nvPr/>
                </p:nvSpPr>
                <p:spPr>
                  <a:xfrm>
                    <a:off x="5320220" y="4035247"/>
                    <a:ext cx="161925"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C040BFD3-653F-4591-8ADE-4E770AD02521}"/>
                      </a:ext>
                    </a:extLst>
                  </p:cNvPr>
                  <p:cNvSpPr/>
                  <p:nvPr/>
                </p:nvSpPr>
                <p:spPr>
                  <a:xfrm>
                    <a:off x="5690742" y="4035247"/>
                    <a:ext cx="161925"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E14B123-A807-427B-AE07-38D9AEEA01DA}"/>
                      </a:ext>
                    </a:extLst>
                  </p:cNvPr>
                  <p:cNvSpPr/>
                  <p:nvPr/>
                </p:nvSpPr>
                <p:spPr>
                  <a:xfrm>
                    <a:off x="5502147" y="4062869"/>
                    <a:ext cx="152400" cy="47625"/>
                  </a:xfrm>
                  <a:custGeom>
                    <a:avLst/>
                    <a:gdLst>
                      <a:gd name="connsiteX0" fmla="*/ 7144 w 152400"/>
                      <a:gd name="connsiteY0" fmla="*/ 7144 h 47625"/>
                      <a:gd name="connsiteX1" fmla="*/ 148114 w 152400"/>
                      <a:gd name="connsiteY1" fmla="*/ 7144 h 47625"/>
                      <a:gd name="connsiteX2" fmla="*/ 148114 w 152400"/>
                      <a:gd name="connsiteY2" fmla="*/ 46196 h 47625"/>
                      <a:gd name="connsiteX3" fmla="*/ 7144 w 152400"/>
                      <a:gd name="connsiteY3" fmla="*/ 46196 h 47625"/>
                    </a:gdLst>
                    <a:ahLst/>
                    <a:cxnLst>
                      <a:cxn ang="0">
                        <a:pos x="connsiteX0" y="connsiteY0"/>
                      </a:cxn>
                      <a:cxn ang="0">
                        <a:pos x="connsiteX1" y="connsiteY1"/>
                      </a:cxn>
                      <a:cxn ang="0">
                        <a:pos x="connsiteX2" y="connsiteY2"/>
                      </a:cxn>
                      <a:cxn ang="0">
                        <a:pos x="connsiteX3" y="connsiteY3"/>
                      </a:cxn>
                    </a:cxnLst>
                    <a:rect l="l" t="t" r="r" b="b"/>
                    <a:pathLst>
                      <a:path w="152400" h="47625">
                        <a:moveTo>
                          <a:pt x="7144" y="7144"/>
                        </a:moveTo>
                        <a:lnTo>
                          <a:pt x="148114" y="7144"/>
                        </a:lnTo>
                        <a:lnTo>
                          <a:pt x="148114" y="46196"/>
                        </a:lnTo>
                        <a:lnTo>
                          <a:pt x="7144" y="46196"/>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5108515-6E91-4439-A807-5D7B9873A00A}"/>
                      </a:ext>
                    </a:extLst>
                  </p:cNvPr>
                  <p:cNvSpPr/>
                  <p:nvPr/>
                </p:nvSpPr>
                <p:spPr>
                  <a:xfrm>
                    <a:off x="5135435" y="4062869"/>
                    <a:ext cx="152400" cy="47625"/>
                  </a:xfrm>
                  <a:custGeom>
                    <a:avLst/>
                    <a:gdLst>
                      <a:gd name="connsiteX0" fmla="*/ 7144 w 152400"/>
                      <a:gd name="connsiteY0" fmla="*/ 7144 h 47625"/>
                      <a:gd name="connsiteX1" fmla="*/ 148114 w 152400"/>
                      <a:gd name="connsiteY1" fmla="*/ 7144 h 47625"/>
                      <a:gd name="connsiteX2" fmla="*/ 148114 w 152400"/>
                      <a:gd name="connsiteY2" fmla="*/ 46196 h 47625"/>
                      <a:gd name="connsiteX3" fmla="*/ 7144 w 152400"/>
                      <a:gd name="connsiteY3" fmla="*/ 46196 h 47625"/>
                    </a:gdLst>
                    <a:ahLst/>
                    <a:cxnLst>
                      <a:cxn ang="0">
                        <a:pos x="connsiteX0" y="connsiteY0"/>
                      </a:cxn>
                      <a:cxn ang="0">
                        <a:pos x="connsiteX1" y="connsiteY1"/>
                      </a:cxn>
                      <a:cxn ang="0">
                        <a:pos x="connsiteX2" y="connsiteY2"/>
                      </a:cxn>
                      <a:cxn ang="0">
                        <a:pos x="connsiteX3" y="connsiteY3"/>
                      </a:cxn>
                    </a:cxnLst>
                    <a:rect l="l" t="t" r="r" b="b"/>
                    <a:pathLst>
                      <a:path w="152400" h="47625">
                        <a:moveTo>
                          <a:pt x="7144" y="7144"/>
                        </a:moveTo>
                        <a:lnTo>
                          <a:pt x="148114" y="7144"/>
                        </a:lnTo>
                        <a:lnTo>
                          <a:pt x="148114" y="46196"/>
                        </a:lnTo>
                        <a:lnTo>
                          <a:pt x="7144" y="46196"/>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A210C15-05A2-4626-9B0B-3ABA8D4B67A1}"/>
                      </a:ext>
                    </a:extLst>
                  </p:cNvPr>
                  <p:cNvSpPr/>
                  <p:nvPr/>
                </p:nvSpPr>
                <p:spPr>
                  <a:xfrm>
                    <a:off x="5214969" y="3519468"/>
                    <a:ext cx="375285" cy="237192"/>
                  </a:xfrm>
                  <a:custGeom>
                    <a:avLst/>
                    <a:gdLst>
                      <a:gd name="connsiteX0" fmla="*/ 30480 w 375285"/>
                      <a:gd name="connsiteY0" fmla="*/ 0 h 237192"/>
                      <a:gd name="connsiteX1" fmla="*/ 344805 w 375285"/>
                      <a:gd name="connsiteY1" fmla="*/ 0 h 237192"/>
                      <a:gd name="connsiteX2" fmla="*/ 375285 w 375285"/>
                      <a:gd name="connsiteY2" fmla="*/ 30480 h 237192"/>
                      <a:gd name="connsiteX3" fmla="*/ 375285 w 375285"/>
                      <a:gd name="connsiteY3" fmla="*/ 207645 h 237192"/>
                      <a:gd name="connsiteX4" fmla="*/ 366475 w 375285"/>
                      <a:gd name="connsiteY4" fmla="*/ 229315 h 237192"/>
                      <a:gd name="connsiteX5" fmla="*/ 347100 w 375285"/>
                      <a:gd name="connsiteY5" fmla="*/ 237192 h 237192"/>
                      <a:gd name="connsiteX6" fmla="*/ 28186 w 375285"/>
                      <a:gd name="connsiteY6" fmla="*/ 237192 h 237192"/>
                      <a:gd name="connsiteX7" fmla="*/ 8811 w 375285"/>
                      <a:gd name="connsiteY7" fmla="*/ 229315 h 237192"/>
                      <a:gd name="connsiteX8" fmla="*/ 0 w 375285"/>
                      <a:gd name="connsiteY8" fmla="*/ 207645 h 237192"/>
                      <a:gd name="connsiteX9" fmla="*/ 0 w 375285"/>
                      <a:gd name="connsiteY9" fmla="*/ 30480 h 237192"/>
                      <a:gd name="connsiteX10" fmla="*/ 30480 w 375285"/>
                      <a:gd name="connsiteY10" fmla="*/ 0 h 23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5285" h="237192">
                        <a:moveTo>
                          <a:pt x="30480" y="0"/>
                        </a:moveTo>
                        <a:lnTo>
                          <a:pt x="344805" y="0"/>
                        </a:lnTo>
                        <a:cubicBezTo>
                          <a:pt x="361950" y="0"/>
                          <a:pt x="375285" y="13335"/>
                          <a:pt x="375285" y="30480"/>
                        </a:cubicBezTo>
                        <a:lnTo>
                          <a:pt x="375285" y="207645"/>
                        </a:lnTo>
                        <a:cubicBezTo>
                          <a:pt x="375285" y="216218"/>
                          <a:pt x="371951" y="223838"/>
                          <a:pt x="366475" y="229315"/>
                        </a:cubicBezTo>
                        <a:lnTo>
                          <a:pt x="347100" y="237192"/>
                        </a:lnTo>
                        <a:lnTo>
                          <a:pt x="28186" y="237192"/>
                        </a:lnTo>
                        <a:lnTo>
                          <a:pt x="8811" y="229315"/>
                        </a:lnTo>
                        <a:cubicBezTo>
                          <a:pt x="3334" y="223838"/>
                          <a:pt x="0" y="216218"/>
                          <a:pt x="0" y="207645"/>
                        </a:cubicBezTo>
                        <a:lnTo>
                          <a:pt x="0" y="30480"/>
                        </a:lnTo>
                        <a:cubicBezTo>
                          <a:pt x="0" y="13335"/>
                          <a:pt x="13335" y="0"/>
                          <a:pt x="30480" y="0"/>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A666FE3-CA57-49DF-B23F-727A8F746E50}"/>
                      </a:ext>
                    </a:extLst>
                  </p:cNvPr>
                  <p:cNvSpPr/>
                  <p:nvPr/>
                </p:nvSpPr>
                <p:spPr>
                  <a:xfrm>
                    <a:off x="5001608" y="3758565"/>
                    <a:ext cx="799147" cy="236200"/>
                  </a:xfrm>
                  <a:custGeom>
                    <a:avLst/>
                    <a:gdLst>
                      <a:gd name="connsiteX0" fmla="*/ 381000 w 799147"/>
                      <a:gd name="connsiteY0" fmla="*/ 0 h 236200"/>
                      <a:gd name="connsiteX1" fmla="*/ 428625 w 799147"/>
                      <a:gd name="connsiteY1" fmla="*/ 0 h 236200"/>
                      <a:gd name="connsiteX2" fmla="*/ 428625 w 799147"/>
                      <a:gd name="connsiteY2" fmla="*/ 100945 h 236200"/>
                      <a:gd name="connsiteX3" fmla="*/ 774382 w 799147"/>
                      <a:gd name="connsiteY3" fmla="*/ 100945 h 236200"/>
                      <a:gd name="connsiteX4" fmla="*/ 799147 w 799147"/>
                      <a:gd name="connsiteY4" fmla="*/ 124758 h 236200"/>
                      <a:gd name="connsiteX5" fmla="*/ 799147 w 799147"/>
                      <a:gd name="connsiteY5" fmla="*/ 236200 h 236200"/>
                      <a:gd name="connsiteX6" fmla="*/ 751522 w 799147"/>
                      <a:gd name="connsiteY6" fmla="*/ 236200 h 236200"/>
                      <a:gd name="connsiteX7" fmla="*/ 751522 w 799147"/>
                      <a:gd name="connsiteY7" fmla="*/ 148570 h 236200"/>
                      <a:gd name="connsiteX8" fmla="*/ 428625 w 799147"/>
                      <a:gd name="connsiteY8" fmla="*/ 148570 h 236200"/>
                      <a:gd name="connsiteX9" fmla="*/ 428625 w 799147"/>
                      <a:gd name="connsiteY9" fmla="*/ 236200 h 236200"/>
                      <a:gd name="connsiteX10" fmla="*/ 381000 w 799147"/>
                      <a:gd name="connsiteY10" fmla="*/ 236200 h 236200"/>
                      <a:gd name="connsiteX11" fmla="*/ 381000 w 799147"/>
                      <a:gd name="connsiteY11" fmla="*/ 148570 h 236200"/>
                      <a:gd name="connsiteX12" fmla="*/ 47625 w 799147"/>
                      <a:gd name="connsiteY12" fmla="*/ 148570 h 236200"/>
                      <a:gd name="connsiteX13" fmla="*/ 47625 w 799147"/>
                      <a:gd name="connsiteY13" fmla="*/ 236200 h 236200"/>
                      <a:gd name="connsiteX14" fmla="*/ 0 w 799147"/>
                      <a:gd name="connsiteY14" fmla="*/ 236200 h 236200"/>
                      <a:gd name="connsiteX15" fmla="*/ 0 w 799147"/>
                      <a:gd name="connsiteY15" fmla="*/ 124758 h 236200"/>
                      <a:gd name="connsiteX16" fmla="*/ 23812 w 799147"/>
                      <a:gd name="connsiteY16" fmla="*/ 100945 h 236200"/>
                      <a:gd name="connsiteX17" fmla="*/ 381000 w 799147"/>
                      <a:gd name="connsiteY17" fmla="*/ 100945 h 23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147" h="236200">
                        <a:moveTo>
                          <a:pt x="381000" y="0"/>
                        </a:moveTo>
                        <a:lnTo>
                          <a:pt x="428625" y="0"/>
                        </a:lnTo>
                        <a:lnTo>
                          <a:pt x="428625" y="100945"/>
                        </a:lnTo>
                        <a:lnTo>
                          <a:pt x="774382" y="100945"/>
                        </a:lnTo>
                        <a:cubicBezTo>
                          <a:pt x="787717" y="100945"/>
                          <a:pt x="798195" y="111423"/>
                          <a:pt x="799147" y="124758"/>
                        </a:cubicBezTo>
                        <a:lnTo>
                          <a:pt x="799147" y="236200"/>
                        </a:lnTo>
                        <a:lnTo>
                          <a:pt x="751522" y="236200"/>
                        </a:lnTo>
                        <a:lnTo>
                          <a:pt x="751522" y="148570"/>
                        </a:lnTo>
                        <a:lnTo>
                          <a:pt x="428625" y="148570"/>
                        </a:lnTo>
                        <a:lnTo>
                          <a:pt x="428625" y="236200"/>
                        </a:lnTo>
                        <a:lnTo>
                          <a:pt x="381000" y="236200"/>
                        </a:lnTo>
                        <a:lnTo>
                          <a:pt x="381000" y="148570"/>
                        </a:lnTo>
                        <a:lnTo>
                          <a:pt x="47625" y="148570"/>
                        </a:lnTo>
                        <a:lnTo>
                          <a:pt x="47625" y="236200"/>
                        </a:lnTo>
                        <a:lnTo>
                          <a:pt x="0" y="236200"/>
                        </a:lnTo>
                        <a:lnTo>
                          <a:pt x="0" y="124758"/>
                        </a:lnTo>
                        <a:cubicBezTo>
                          <a:pt x="0" y="111423"/>
                          <a:pt x="10477" y="100945"/>
                          <a:pt x="23812" y="100945"/>
                        </a:cubicBezTo>
                        <a:lnTo>
                          <a:pt x="381000" y="100945"/>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pic>
          <p:nvPicPr>
            <p:cNvPr id="10" name="Graphic 9" descr="Image">
              <a:extLst>
                <a:ext uri="{FF2B5EF4-FFF2-40B4-BE49-F238E27FC236}">
                  <a16:creationId xmlns:a16="http://schemas.microsoft.com/office/drawing/2014/main" id="{792F00B0-CF37-45AE-B20A-92795DC024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321" y="5562020"/>
              <a:ext cx="457200" cy="457200"/>
            </a:xfrm>
            <a:prstGeom prst="rect">
              <a:avLst/>
            </a:prstGeom>
          </p:spPr>
        </p:pic>
        <p:pic>
          <p:nvPicPr>
            <p:cNvPr id="17" name="Graphic 16" descr="Web design">
              <a:extLst>
                <a:ext uri="{FF2B5EF4-FFF2-40B4-BE49-F238E27FC236}">
                  <a16:creationId xmlns:a16="http://schemas.microsoft.com/office/drawing/2014/main" id="{C05E2C7B-0ADB-4499-B863-432503066D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8856" y="4637525"/>
              <a:ext cx="425374" cy="425374"/>
            </a:xfrm>
            <a:prstGeom prst="rect">
              <a:avLst/>
            </a:prstGeom>
          </p:spPr>
        </p:pic>
      </p:grpSp>
    </p:spTree>
    <p:extLst>
      <p:ext uri="{BB962C8B-B14F-4D97-AF65-F5344CB8AC3E}">
        <p14:creationId xmlns:p14="http://schemas.microsoft.com/office/powerpoint/2010/main" val="189966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09"/>
            <a:ext cx="5378548" cy="1976823"/>
          </a:xfrm>
        </p:spPr>
        <p:txBody>
          <a:bodyPr/>
          <a:lstStyle/>
          <a:p>
            <a:r>
              <a:rPr lang="en-US" dirty="0"/>
              <a:t>What can you do with Portals</a:t>
            </a:r>
          </a:p>
        </p:txBody>
      </p:sp>
      <p:pic>
        <p:nvPicPr>
          <p:cNvPr id="5" name="Picture Placeholder 4"/>
          <p:cNvPicPr>
            <a:picLocks noGrp="1" noChangeAspect="1"/>
          </p:cNvPicPr>
          <p:nvPr>
            <p:ph type="pic" sz="quarter" idx="10"/>
          </p:nvPr>
        </p:nvPicPr>
        <p:blipFill>
          <a:blip r:embed="rId3"/>
          <a:srcRect l="20346" r="20346"/>
          <a:stretch>
            <a:fillRect/>
          </a:stretch>
        </p:blipFill>
        <p:spPr/>
      </p:pic>
    </p:spTree>
    <p:extLst>
      <p:ext uri="{BB962C8B-B14F-4D97-AF65-F5344CB8AC3E}">
        <p14:creationId xmlns:p14="http://schemas.microsoft.com/office/powerpoint/2010/main" val="20951204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and easy setup experience</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65906"/>
            <a:ext cx="3694632" cy="397031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Configure a new App type called “portal” from PowerApps home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L="285750" indent="-285750">
              <a:buFont typeface="Arial" panose="020B0604020202020204" pitchFamily="34" charset="0"/>
              <a:buChar char="•"/>
            </a:pPr>
            <a:r>
              <a:rPr lang="en-US" dirty="0">
                <a:solidFill>
                  <a:srgbClr val="282828"/>
                </a:solidFill>
                <a:ea typeface="Segoe UI Semibold" charset="0"/>
                <a:cs typeface="Segoe UI Semibold" charset="0"/>
              </a:rPr>
              <a:t>Create a portal for CDS or Dynamics database</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Segoe UI Semibold" charset="0"/>
              <a:cs typeface="Segoe UI Semibold"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Segoe UI Semibold" charset="0"/>
                <a:cs typeface="Segoe UI Semibold" charset="0"/>
              </a:rPr>
              <a:t>Use a prebuilt Dynamics application template like customer self service, partner management, event management </a:t>
            </a:r>
            <a:r>
              <a:rPr kumimoji="0" lang="en-US" sz="1800" b="0" i="0" u="none" strike="noStrike" kern="1200" cap="none" spc="0" normalizeH="0" baseline="0" noProof="0" dirty="0" err="1">
                <a:ln>
                  <a:noFill/>
                </a:ln>
                <a:solidFill>
                  <a:srgbClr val="282828"/>
                </a:solidFill>
                <a:effectLst/>
                <a:uLnTx/>
                <a:uFillTx/>
                <a:latin typeface="Segoe UI"/>
                <a:ea typeface="Segoe UI Semibold" charset="0"/>
                <a:cs typeface="Segoe UI Semibold" charset="0"/>
              </a:rPr>
              <a:t>etc</a:t>
            </a:r>
            <a:r>
              <a:rPr kumimoji="0" lang="en-US" sz="1800" b="0" i="0" u="none" strike="noStrike" kern="1200" cap="none" spc="0" normalizeH="0" baseline="0" noProof="0" dirty="0">
                <a:ln>
                  <a:noFill/>
                </a:ln>
                <a:solidFill>
                  <a:srgbClr val="282828"/>
                </a:solidFill>
                <a:effectLst/>
                <a:uLnTx/>
                <a:uFillTx/>
                <a:latin typeface="Segoe UI"/>
                <a:ea typeface="Segoe UI Semibold" charset="0"/>
                <a:cs typeface="Segoe UI Semibold" charset="0"/>
              </a:rPr>
              <a:t> or create your own portal.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a typeface="Segoe UI Semibold" charset="0"/>
              <a:cs typeface="Segoe UI Semibold" charset="0"/>
            </a:endParaRPr>
          </a:p>
        </p:txBody>
      </p:sp>
      <p:pic>
        <p:nvPicPr>
          <p:cNvPr id="8" name="Picture 7">
            <a:extLst>
              <a:ext uri="{FF2B5EF4-FFF2-40B4-BE49-F238E27FC236}">
                <a16:creationId xmlns:a16="http://schemas.microsoft.com/office/drawing/2014/main" id="{0E2EAC28-75FE-4BB0-BFC3-074EEE7B4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10" y="1380219"/>
            <a:ext cx="5911577" cy="35305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1" name="Picture 10">
            <a:extLst>
              <a:ext uri="{FF2B5EF4-FFF2-40B4-BE49-F238E27FC236}">
                <a16:creationId xmlns:a16="http://schemas.microsoft.com/office/drawing/2014/main" id="{7D9F4A3D-5D46-45FF-87D4-E43D0F8FD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352" y="3342209"/>
            <a:ext cx="5275965" cy="315092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4370139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57200"/>
            <a:ext cx="11018520" cy="553998"/>
          </a:xfrm>
        </p:spPr>
        <p:txBody>
          <a:bodyPr/>
          <a:lstStyle/>
          <a:p>
            <a:r>
              <a:rPr lang="en-US" dirty="0"/>
              <a:t>Easy to use Portal Designer Experience</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56381"/>
            <a:ext cx="3694632" cy="34163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Simplified Portal </a:t>
            </a:r>
            <a:r>
              <a:rPr lang="en-US" dirty="0">
                <a:solidFill>
                  <a:srgbClr val="282828"/>
                </a:solidFill>
                <a:latin typeface="Segoe UI"/>
              </a:rPr>
              <a:t>Designer</a:t>
            </a:r>
            <a:r>
              <a:rPr kumimoji="0" lang="en-US" sz="1800" b="0" i="0" u="none" strike="noStrike" kern="1200" cap="none" spc="0" normalizeH="0" baseline="0" noProof="0" dirty="0">
                <a:ln>
                  <a:noFill/>
                </a:ln>
                <a:solidFill>
                  <a:srgbClr val="282828"/>
                </a:solidFill>
                <a:effectLst/>
                <a:uLnTx/>
                <a:uFillTx/>
                <a:latin typeface="Segoe UI"/>
                <a:ea typeface="+mn-ea"/>
                <a:cs typeface="+mn-cs"/>
              </a:rPr>
              <a:t> to customize </a:t>
            </a:r>
            <a:r>
              <a:rPr lang="en-US" dirty="0">
                <a:solidFill>
                  <a:srgbClr val="282828"/>
                </a:solidFill>
                <a:latin typeface="Segoe UI"/>
              </a:rPr>
              <a:t>content of your website.</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Create and manage pages in few clicks increasing your productivity multifold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Select predefined layouts or create your own templates (web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27D3F64-E1AD-4171-B946-9D75EFC2A423}"/>
              </a:ext>
            </a:extLst>
          </p:cNvPr>
          <p:cNvGrpSpPr/>
          <p:nvPr/>
        </p:nvGrpSpPr>
        <p:grpSpPr>
          <a:xfrm>
            <a:off x="289910" y="1165557"/>
            <a:ext cx="7560226" cy="4520968"/>
            <a:chOff x="1105489" y="-412094"/>
            <a:chExt cx="10425770" cy="6234545"/>
          </a:xfrm>
        </p:grpSpPr>
        <p:pic>
          <p:nvPicPr>
            <p:cNvPr id="5" name="Picture 4">
              <a:extLst>
                <a:ext uri="{FF2B5EF4-FFF2-40B4-BE49-F238E27FC236}">
                  <a16:creationId xmlns:a16="http://schemas.microsoft.com/office/drawing/2014/main" id="{C5376834-0F83-4241-90E0-E26246BAB502}"/>
                </a:ext>
              </a:extLst>
            </p:cNvPr>
            <p:cNvPicPr>
              <a:picLocks noChangeAspect="1"/>
            </p:cNvPicPr>
            <p:nvPr/>
          </p:nvPicPr>
          <p:blipFill>
            <a:blip r:embed="rId3"/>
            <a:stretch>
              <a:fillRect/>
            </a:stretch>
          </p:blipFill>
          <p:spPr>
            <a:xfrm>
              <a:off x="1105489" y="-412094"/>
              <a:ext cx="10425770" cy="6234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0E10F76C-E32A-4F7F-AA5F-1D370BCAD6C5}"/>
                </a:ext>
              </a:extLst>
            </p:cNvPr>
            <p:cNvPicPr>
              <a:picLocks noChangeAspect="1"/>
            </p:cNvPicPr>
            <p:nvPr/>
          </p:nvPicPr>
          <p:blipFill>
            <a:blip r:embed="rId4"/>
            <a:stretch>
              <a:fillRect/>
            </a:stretch>
          </p:blipFill>
          <p:spPr>
            <a:xfrm>
              <a:off x="3597316" y="282037"/>
              <a:ext cx="5842807" cy="3925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F708297E-5961-48FF-8642-DA2E57650658}"/>
                </a:ext>
              </a:extLst>
            </p:cNvPr>
            <p:cNvPicPr>
              <a:picLocks noChangeAspect="1"/>
            </p:cNvPicPr>
            <p:nvPr/>
          </p:nvPicPr>
          <p:blipFill rotWithShape="1">
            <a:blip r:embed="rId4"/>
            <a:srcRect t="58102"/>
            <a:stretch/>
          </p:blipFill>
          <p:spPr>
            <a:xfrm>
              <a:off x="3597316" y="3858480"/>
              <a:ext cx="5842807" cy="1644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1568938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Expose your CDS/Dynamics data in few clicks!</a:t>
            </a:r>
          </a:p>
        </p:txBody>
      </p:sp>
      <p:sp>
        <p:nvSpPr>
          <p:cNvPr id="2" name="Footer Placeholder 1">
            <a:extLst>
              <a:ext uri="{FF2B5EF4-FFF2-40B4-BE49-F238E27FC236}">
                <a16:creationId xmlns:a16="http://schemas.microsoft.com/office/drawing/2014/main" id="{21F1D089-CA42-4728-8467-21B2E6112403}"/>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tint val="75000"/>
                  </a:srgbClr>
                </a:solidFill>
                <a:effectLst/>
                <a:uLnTx/>
                <a:uFillTx/>
                <a:latin typeface="Segoe UI"/>
                <a:ea typeface="+mn-ea"/>
                <a:cs typeface="+mn-cs"/>
              </a:rPr>
              <a:t>Microsoft Confidential</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56381"/>
            <a:ext cx="3694632"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Reuse Model driven app constructs like forms, views, charts, dashboards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etc</a:t>
            </a:r>
            <a:r>
              <a:rPr kumimoji="0" lang="en-US" sz="1800" b="0" i="0" u="none" strike="noStrike" kern="1200" cap="none" spc="0" normalizeH="0" baseline="0" noProof="0" dirty="0">
                <a:ln>
                  <a:noFill/>
                </a:ln>
                <a:solidFill>
                  <a:srgbClr val="282828"/>
                </a:solidFill>
                <a:effectLst/>
                <a:uLnTx/>
                <a:uFillTx/>
                <a:latin typeface="Segoe UI"/>
                <a:ea typeface="+mn-ea"/>
                <a:cs typeface="+mn-cs"/>
              </a:rPr>
              <a:t> to surface CDS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One click integration with Form and View designers to help you update/create new forms/views.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82828"/>
                </a:solidFill>
                <a:latin typeface="Segoe UI"/>
              </a:rPr>
              <a:t>Advanced form/view capabilities like CAPTCHA, geolocation, custom actions, workflow actions </a:t>
            </a:r>
            <a:r>
              <a:rPr lang="en-US" dirty="0" err="1">
                <a:solidFill>
                  <a:srgbClr val="282828"/>
                </a:solidFill>
                <a:latin typeface="Segoe UI"/>
              </a:rPr>
              <a:t>etc</a:t>
            </a:r>
            <a:endParaRPr lang="en-US" dirty="0">
              <a:solidFill>
                <a:srgbClr val="282828"/>
              </a:solidFill>
              <a:latin typeface="Segoe UI"/>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R="0" lvl="0" algn="l" defTabSz="914400" rtl="0" eaLnBrk="1" fontAlgn="auto" latinLnBrk="0" hangingPunct="1">
              <a:lnSpc>
                <a:spcPct val="100000"/>
              </a:lnSpc>
              <a:spcBef>
                <a:spcPts val="0"/>
              </a:spcBef>
              <a:spcAft>
                <a:spcPts val="0"/>
              </a:spcAft>
              <a:buClrTx/>
              <a:buSzTx/>
              <a:tabLst/>
              <a:defRPr/>
            </a:pPr>
            <a:endParaRPr lang="en-US" dirty="0">
              <a:solidFill>
                <a:srgbClr val="282828"/>
              </a:solidFill>
              <a:latin typeface="Segoe UI"/>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stretch>
            <a:fillRect/>
          </a:stretch>
        </p:blipFill>
        <p:spPr>
          <a:xfrm>
            <a:off x="304423" y="1375213"/>
            <a:ext cx="7821237" cy="437865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44292524"/>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1358</TotalTime>
  <Words>937</Words>
  <Application>Microsoft Office PowerPoint</Application>
  <PresentationFormat>Widescreen</PresentationFormat>
  <Paragraphs>132</Paragraphs>
  <Slides>17</Slides>
  <Notes>10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17</vt:i4>
      </vt:variant>
    </vt:vector>
  </HeadingPairs>
  <TitlesOfParts>
    <vt:vector size="33" baseType="lpstr">
      <vt:lpstr>Aharoni</vt:lpstr>
      <vt:lpstr>Arial</vt:lpstr>
      <vt:lpstr>Calibri</vt:lpstr>
      <vt:lpstr>Consolas</vt:lpstr>
      <vt:lpstr>Gill Sans MT</vt:lpstr>
      <vt:lpstr>Klavika Medium Condensed</vt:lpstr>
      <vt:lpstr>Quicksand</vt:lpstr>
      <vt:lpstr>Segoe UI</vt:lpstr>
      <vt:lpstr>Segoe UI Light</vt:lpstr>
      <vt:lpstr>Segoe UI Semibold</vt:lpstr>
      <vt:lpstr>Segoe UI Semilight</vt:lpstr>
      <vt:lpstr>Square721 BT</vt:lpstr>
      <vt:lpstr>Wingdings</vt:lpstr>
      <vt:lpstr>White Template</vt:lpstr>
      <vt:lpstr>Light Gray Template</vt:lpstr>
      <vt:lpstr>Black Template</vt:lpstr>
      <vt:lpstr>  </vt:lpstr>
      <vt:lpstr>PowerPoint Presentation</vt:lpstr>
      <vt:lpstr>PowerPoint Presentation</vt:lpstr>
      <vt:lpstr>PowerPoint Presentation</vt:lpstr>
      <vt:lpstr>Power Apps Portals:: Engage with your customers</vt:lpstr>
      <vt:lpstr>What can you do with Portals</vt:lpstr>
      <vt:lpstr>Quick and easy setup experience</vt:lpstr>
      <vt:lpstr>Easy to use Portal Designer Experience</vt:lpstr>
      <vt:lpstr>Expose your CDS/Dynamics data in few clicks!</vt:lpstr>
      <vt:lpstr>Extend to multiple audiences</vt:lpstr>
      <vt:lpstr>Create Pixel perfect, responsive and multilingual sites</vt:lpstr>
      <vt:lpstr>Profile Management and Security Model</vt:lpstr>
      <vt:lpstr>Integrate with other Microsoft Services</vt:lpstr>
      <vt:lpstr>Pro dev Extensibility and Governance</vt:lpstr>
      <vt:lpstr>Demo</vt:lpstr>
      <vt:lpstr>Any Questions?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Nagesh Bhat</cp:lastModifiedBy>
  <cp:revision>34</cp:revision>
  <dcterms:created xsi:type="dcterms:W3CDTF">2019-08-26T20:18:51Z</dcterms:created>
  <dcterms:modified xsi:type="dcterms:W3CDTF">2020-02-15T08:35:14Z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